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 id="2147483816" r:id="rId2"/>
    <p:sldMasterId id="2147483910" r:id="rId3"/>
    <p:sldMasterId id="2147483943" r:id="rId4"/>
    <p:sldMasterId id="2147483961" r:id="rId5"/>
  </p:sldMasterIdLst>
  <p:notesMasterIdLst>
    <p:notesMasterId r:id="rId42"/>
  </p:notesMasterIdLst>
  <p:sldIdLst>
    <p:sldId id="257" r:id="rId6"/>
    <p:sldId id="2147469465" r:id="rId7"/>
    <p:sldId id="2147469833" r:id="rId8"/>
    <p:sldId id="2145706056" r:id="rId9"/>
    <p:sldId id="2147469843" r:id="rId10"/>
    <p:sldId id="2147469837" r:id="rId11"/>
    <p:sldId id="2147469842" r:id="rId12"/>
    <p:sldId id="10213" r:id="rId13"/>
    <p:sldId id="10214" r:id="rId14"/>
    <p:sldId id="10215" r:id="rId15"/>
    <p:sldId id="2147469466" r:id="rId16"/>
    <p:sldId id="2147469840" r:id="rId17"/>
    <p:sldId id="2147469835" r:id="rId18"/>
    <p:sldId id="1514" r:id="rId19"/>
    <p:sldId id="2147469844" r:id="rId20"/>
    <p:sldId id="1576" r:id="rId21"/>
    <p:sldId id="1589" r:id="rId22"/>
    <p:sldId id="2147469486" r:id="rId23"/>
    <p:sldId id="2147469836" r:id="rId24"/>
    <p:sldId id="2147469497" r:id="rId25"/>
    <p:sldId id="2147469507" r:id="rId26"/>
    <p:sldId id="2076137303" r:id="rId27"/>
    <p:sldId id="2147469480" r:id="rId28"/>
    <p:sldId id="2147469502" r:id="rId29"/>
    <p:sldId id="2147469830" r:id="rId30"/>
    <p:sldId id="289" r:id="rId31"/>
    <p:sldId id="2147469498" r:id="rId32"/>
    <p:sldId id="2147469838" r:id="rId33"/>
    <p:sldId id="10225" r:id="rId34"/>
    <p:sldId id="2147469841" r:id="rId35"/>
    <p:sldId id="1663" r:id="rId36"/>
    <p:sldId id="1665" r:id="rId37"/>
    <p:sldId id="1666" r:id="rId38"/>
    <p:sldId id="1660" r:id="rId39"/>
    <p:sldId id="1661" r:id="rId40"/>
    <p:sldId id="214746983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95EA"/>
    <a:srgbClr val="E2068C"/>
    <a:srgbClr val="CFC0E8"/>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01E73-2A28-41C7-AC05-6F359298D398}" v="83" dt="2019-05-06T17:19:44.488"/>
    <p1510:client id="{44997EEC-218A-49A7-B92C-A078D53ED255}" v="171" dt="2019-05-06T08:49:12.401"/>
    <p1510:client id="{74C796E0-9A7C-42DD-8783-2427EB3D241F}" v="793" dt="2019-05-06T17:39:23.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38" autoAdjust="0"/>
  </p:normalViewPr>
  <p:slideViewPr>
    <p:cSldViewPr snapToGrid="0">
      <p:cViewPr varScale="1">
        <p:scale>
          <a:sx n="129" d="100"/>
          <a:sy n="129" d="100"/>
        </p:scale>
        <p:origin x="148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ethma\OneDrive%20-%20Microsoft\Work\dotnetConf\Perf.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1100" dirty="0"/>
              <a:t>Requests per second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Sheet1!$G$1:$H$1</c:f>
              <c:strCache>
                <c:ptCount val="2"/>
                <c:pt idx="0">
                  <c:v>.NET 5</c:v>
                </c:pt>
                <c:pt idx="1">
                  <c:v>.NET 6</c:v>
                </c:pt>
              </c:strCache>
            </c:strRef>
          </c:cat>
          <c:val>
            <c:numRef>
              <c:f>Sheet1!$G$2:$H$2</c:f>
              <c:numCache>
                <c:formatCode>#,##0</c:formatCode>
                <c:ptCount val="2"/>
                <c:pt idx="0">
                  <c:v>161987</c:v>
                </c:pt>
                <c:pt idx="1">
                  <c:v>311778</c:v>
                </c:pt>
              </c:numCache>
            </c:numRef>
          </c:val>
          <c:extLst>
            <c:ext xmlns:c16="http://schemas.microsoft.com/office/drawing/2014/chart" uri="{C3380CC4-5D6E-409C-BE32-E72D297353CC}">
              <c16:uniqueId val="{00000002-EA24-479F-95C3-D35B418E523F}"/>
            </c:ext>
          </c:extLst>
        </c:ser>
        <c:dLbls>
          <c:showLegendKey val="0"/>
          <c:showVal val="0"/>
          <c:showCatName val="0"/>
          <c:showSerName val="0"/>
          <c:showPercent val="0"/>
          <c:showBubbleSize val="0"/>
        </c:dLbls>
        <c:gapWidth val="219"/>
        <c:overlap val="-29"/>
        <c:axId val="1574437872"/>
        <c:axId val="1574437040"/>
      </c:barChart>
      <c:catAx>
        <c:axId val="15744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4437040"/>
        <c:crosses val="autoZero"/>
        <c:auto val="1"/>
        <c:lblAlgn val="ctr"/>
        <c:lblOffset val="100"/>
        <c:noMultiLvlLbl val="0"/>
      </c:catAx>
      <c:valAx>
        <c:axId val="1574437040"/>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574437872"/>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60206-B702-41E4-A1FD-BC5D873FDABE}" type="datetimeFigureOut">
              <a:rPr lang="en-US" smtClean="0"/>
              <a:t>11/27/2021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5AC7CE-2342-439D-99E9-F1094D4D7F89}" type="slidenum">
              <a:rPr lang="en-US" smtClean="0"/>
              <a:t>‹#›</a:t>
            </a:fld>
            <a:endParaRPr lang="en-US"/>
          </a:p>
        </p:txBody>
      </p:sp>
    </p:spTree>
    <p:extLst>
      <p:ext uri="{BB962C8B-B14F-4D97-AF65-F5344CB8AC3E}">
        <p14:creationId xmlns:p14="http://schemas.microsoft.com/office/powerpoint/2010/main" val="20844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.NET Workshop. In this overview session, I would like to set the stage for this workshop with the current landscape on how to build apps with .NET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02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30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2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11/27/2021 6:12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386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11/27/2021 6:12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14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11/27/2021 6:12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61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11/27/2021 6:12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241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11/27/2021 6:12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03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Blazor lets you write full stack web apps with C# instead of JavaScript and </a:t>
            </a:r>
            <a:r>
              <a:rPr lang="en-US" sz="1800" u="none" strike="noStrike" kern="1200" dirty="0">
                <a:solidFill>
                  <a:srgbClr val="000000"/>
                </a:solidFill>
                <a:effectLst/>
                <a:latin typeface="Segoe UI" panose="020B0502040204020203" pitchFamily="34" charset="0"/>
                <a:ea typeface="Times New Roman" panose="02020603050405020304" pitchFamily="18" charset="0"/>
              </a:rPr>
              <a:t>it </a:t>
            </a:r>
            <a:r>
              <a:rPr lang="en-US" sz="1800" kern="1200" dirty="0">
                <a:solidFill>
                  <a:srgbClr val="000000"/>
                </a:solidFill>
                <a:effectLst/>
                <a:latin typeface="Segoe UI" panose="020B0502040204020203" pitchFamily="34" charset="0"/>
                <a:ea typeface="Times New Roman" panose="02020603050405020304" pitchFamily="18" charset="0"/>
              </a:rPr>
              <a:t>has become a very popular. In fact, it’s one of the fastest growing workloads in .NET today. It has supported two models since spring 2020, Blazor Server and Blazor </a:t>
            </a:r>
            <a:r>
              <a:rPr lang="en-US" sz="1800" kern="1200" dirty="0" err="1">
                <a:solidFill>
                  <a:srgbClr val="000000"/>
                </a:solidFill>
                <a:effectLst/>
                <a:latin typeface="Segoe UI" panose="020B0502040204020203" pitchFamily="34" charset="0"/>
                <a:ea typeface="Times New Roman" panose="02020603050405020304" pitchFamily="18" charset="0"/>
              </a:rPr>
              <a:t>WebAssembly</a:t>
            </a:r>
            <a:r>
              <a:rPr lang="en-US" sz="1800" kern="1200" dirty="0">
                <a:solidFill>
                  <a:srgbClr val="000000"/>
                </a:solidFill>
                <a:effectLst/>
                <a:latin typeface="Segoe UI" panose="020B0502040204020203" pitchFamily="34" charset="0"/>
                <a:ea typeface="Times New Roman" panose="02020603050405020304" pitchFamily="18" charset="0"/>
              </a:rPr>
              <a:t> which runs completely in the browser. Blazor has a shared component model across the server and the client browser. Depending on your application’s needs, you can choose the right model for you.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sz="1800" dirty="0">
                <a:effectLst/>
                <a:latin typeface="Calibri" panose="020F0502020204030204" pitchFamily="34" charset="0"/>
                <a:ea typeface="Times New Roman" panose="02020603050405020304" pitchFamily="18" charset="0"/>
              </a:rPr>
              <a:t>&lt;CLICK&gt;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Calibri" panose="020F0502020204030204" pitchFamily="34" charset="0"/>
              <a:buNone/>
            </a:pPr>
            <a:r>
              <a:rPr lang="en-US" sz="1800" dirty="0">
                <a:effectLst/>
                <a:latin typeface="Calibri" panose="020F0502020204030204" pitchFamily="34" charset="0"/>
                <a:ea typeface="Times New Roman" panose="02020603050405020304" pitchFamily="18" charset="0"/>
              </a:rPr>
              <a:t>We’ve released event more features for your Blazor web apps in .NET 6 and we’ll show a demo of those in a few minutes. Some include:</a:t>
            </a: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endParaRPr lang="en-US" sz="1800" dirty="0">
              <a:effectLst/>
              <a:latin typeface="Calibri" panose="020F0502020204030204" pitchFamily="34" charset="0"/>
              <a:ea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You can now ahead-of-time compile your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to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for significantly improved runtime performance.</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The download size of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is also smaller even though we’ve added support for over 500 new APIs in .NET 6.</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When prerendering Blazor components from the server you can now persist the state of those components so it can be reused on the client</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8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Blazor</a:t>
            </a:r>
            <a:r>
              <a:rPr lang="en-US" dirty="0"/>
              <a:t> Fluent UI components have released with over 40 new controls. Fully accessible and styles matching the latest Window 11 fluent visuals. </a:t>
            </a:r>
          </a:p>
          <a:p>
            <a:endParaRPr lang="en-US" dirty="0"/>
          </a:p>
          <a:p>
            <a:r>
              <a:rPr lang="en-US" dirty="0"/>
              <a:t>Check them out and use them in your Blazor apps.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329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is the evolution of </a:t>
            </a:r>
            <a:r>
              <a:rPr lang="en-US" sz="1800" kern="1200" dirty="0" err="1">
                <a:solidFill>
                  <a:srgbClr val="000000"/>
                </a:solidFill>
                <a:effectLst/>
                <a:latin typeface="Segoe UI" panose="020B0502040204020203" pitchFamily="34" charset="0"/>
                <a:ea typeface="Times New Roman" panose="02020603050405020304" pitchFamily="18" charset="0"/>
              </a:rPr>
              <a:t>Xamarin.Forms</a:t>
            </a:r>
            <a:r>
              <a:rPr lang="en-US" sz="1800" kern="1200" dirty="0">
                <a:solidFill>
                  <a:srgbClr val="000000"/>
                </a:solidFill>
                <a:effectLst/>
                <a:latin typeface="Segoe UI" panose="020B0502040204020203" pitchFamily="34" charset="0"/>
                <a:ea typeface="Times New Roman" panose="02020603050405020304" pitchFamily="18" charset="0"/>
              </a:rPr>
              <a:t> designed to help you deliver high-performance, cross-platform, native desktop &amp; mobile apps all from a single codebase.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under the hood uses technologies out there today for building native apps on Windows with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Mac Catalyst for macOS, and of course, iOS and Android. .NET MAUI abstracts all those frameworks into a single framework built on .NET 6.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on Windows supports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allowing these apps to use all the newest native features on supported versions of Windows 10.</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That means you can build all these apps for any device from a single codebase and project system. Instead of learning different stacks and languages for each, you can use </a:t>
            </a:r>
            <a:r>
              <a:rPr lang="en-US" sz="1800" b="1" kern="1200" dirty="0">
                <a:solidFill>
                  <a:srgbClr val="000000"/>
                </a:solidFill>
                <a:effectLst/>
                <a:latin typeface="Segoe UI" panose="020B0502040204020203" pitchFamily="34" charset="0"/>
                <a:ea typeface="Times New Roman" panose="02020603050405020304" pitchFamily="18" charset="0"/>
              </a:rPr>
              <a:t>one language</a:t>
            </a:r>
            <a:r>
              <a:rPr lang="en-US" sz="1800" kern="1200" dirty="0">
                <a:solidFill>
                  <a:srgbClr val="000000"/>
                </a:solidFill>
                <a:effectLst/>
                <a:latin typeface="Segoe UI" panose="020B0502040204020203" pitchFamily="34" charset="0"/>
                <a:ea typeface="Times New Roman" panose="02020603050405020304" pitchFamily="18" charset="0"/>
              </a:rPr>
              <a:t>, </a:t>
            </a:r>
            <a:r>
              <a:rPr lang="en-US" sz="1800" b="1" kern="1200" dirty="0">
                <a:solidFill>
                  <a:srgbClr val="000000"/>
                </a:solidFill>
                <a:effectLst/>
                <a:latin typeface="Segoe UI" panose="020B0502040204020203" pitchFamily="34" charset="0"/>
                <a:ea typeface="Times New Roman" panose="02020603050405020304" pitchFamily="18" charset="0"/>
              </a:rPr>
              <a:t>one set of libraries</a:t>
            </a:r>
            <a:r>
              <a:rPr lang="en-US" sz="1800" kern="1200" dirty="0">
                <a:solidFill>
                  <a:srgbClr val="000000"/>
                </a:solidFill>
                <a:effectLst/>
                <a:latin typeface="Segoe UI" panose="020B0502040204020203" pitchFamily="34" charset="0"/>
                <a:ea typeface="Times New Roman" panose="02020603050405020304" pitchFamily="18" charset="0"/>
              </a:rPr>
              <a:t>, and </a:t>
            </a:r>
            <a:r>
              <a:rPr lang="en-US" sz="1800" b="1" kern="1200" dirty="0">
                <a:solidFill>
                  <a:srgbClr val="000000"/>
                </a:solidFill>
                <a:effectLst/>
                <a:latin typeface="Segoe UI" panose="020B0502040204020203" pitchFamily="34" charset="0"/>
                <a:ea typeface="Times New Roman" panose="02020603050405020304" pitchFamily="18" charset="0"/>
              </a:rPr>
              <a:t>one UI stack </a:t>
            </a:r>
            <a:r>
              <a:rPr lang="en-US" sz="1800" kern="1200" dirty="0">
                <a:solidFill>
                  <a:srgbClr val="000000"/>
                </a:solidFill>
                <a:effectLst/>
                <a:latin typeface="Segoe UI" panose="020B0502040204020203" pitchFamily="34" charset="0"/>
                <a:ea typeface="Times New Roman" panose="02020603050405020304" pitchFamily="18" charset="0"/>
              </a:rPr>
              <a:t>for all of them.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It will release early spring next year. You can watch the progress and help contribute on GitHub in the /dotnet/</a:t>
            </a:r>
            <a:r>
              <a:rPr lang="en-US" sz="1800" kern="1200" dirty="0" err="1">
                <a:solidFill>
                  <a:srgbClr val="000000"/>
                </a:solidFill>
                <a:effectLst/>
                <a:latin typeface="Segoe UI" panose="020B0502040204020203" pitchFamily="34" charset="0"/>
                <a:ea typeface="Times New Roman" panose="02020603050405020304" pitchFamily="18" charset="0"/>
              </a:rPr>
              <a:t>maui</a:t>
            </a:r>
            <a:r>
              <a:rPr lang="en-US" sz="1800" kern="1200" dirty="0">
                <a:solidFill>
                  <a:srgbClr val="000000"/>
                </a:solidFill>
                <a:effectLst/>
                <a:latin typeface="Segoe UI" panose="020B0502040204020203" pitchFamily="34" charset="0"/>
                <a:ea typeface="Times New Roman" panose="02020603050405020304" pitchFamily="18" charset="0"/>
              </a:rPr>
              <a:t> repo.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19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6, the SDK has been unified,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err="1">
                <a:solidFill>
                  <a:srgbClr val="000000"/>
                </a:solidFill>
                <a:effectLst/>
                <a:latin typeface="Segoe UI" panose="020B0502040204020203" pitchFamily="34" charset="0"/>
                <a:ea typeface="Times New Roman" panose="02020603050405020304" pitchFamily="18" charset="0"/>
              </a:rPr>
              <a:t>Blazor</a:t>
            </a:r>
            <a:r>
              <a:rPr lang="en-US" sz="1200" kern="1200" dirty="0">
                <a:solidFill>
                  <a:srgbClr val="000000"/>
                </a:solidFill>
                <a:effectLst/>
                <a:latin typeface="Segoe UI" panose="020B0502040204020203" pitchFamily="34" charset="0"/>
                <a:ea typeface="Times New Roman" panose="02020603050405020304" pitchFamily="18" charset="0"/>
              </a:rPr>
              <a:t> was first supported on the server, then in the browser with </a:t>
            </a:r>
            <a:r>
              <a:rPr lang="en-US" sz="1200" kern="1200" dirty="0" err="1">
                <a:solidFill>
                  <a:srgbClr val="000000"/>
                </a:solidFill>
                <a:effectLst/>
                <a:latin typeface="Segoe UI" panose="020B0502040204020203" pitchFamily="34" charset="0"/>
                <a:ea typeface="Times New Roman" panose="02020603050405020304" pitchFamily="18" charset="0"/>
              </a:rPr>
              <a:t>WebAssembly</a:t>
            </a:r>
            <a:r>
              <a:rPr lang="en-US" sz="1200" kern="1200" dirty="0">
                <a:solidFill>
                  <a:srgbClr val="000000"/>
                </a:solidFill>
                <a:effectLst/>
                <a:latin typeface="Segoe UI" panose="020B0502040204020203" pitchFamily="34" charset="0"/>
                <a:ea typeface="Times New Roman" panose="02020603050405020304" pitchFamily="18" charset="0"/>
              </a:rPr>
              <a:t>. Now it has been extended again so you can write Blazor hybrid apps. This means you can create hybrid client apps, which combine web and native UI together in a single native client application. It is primarily targeted at web developers that want to provide rich client and offline experiences for their users.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Blazor hybrid apps is built on top of .NET MAUI.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relies on that UI stack for a native application container and native controls should you want to use them. Blazor desktop apps have full access to the machine. You can do things like call native API's, access the file system, write multi-threaded applications – all with the high-performance and optimal memory consumption you get with .NET. You can't do this with pure web technologies. </a:t>
            </a:r>
          </a:p>
          <a:p>
            <a:endParaRPr lang="en-US" sz="1200" kern="1200" dirty="0">
              <a:solidFill>
                <a:srgbClr val="000000"/>
              </a:solidFill>
              <a:effectLst/>
              <a:latin typeface="Segoe UI" panose="020B0502040204020203" pitchFamily="34" charset="0"/>
              <a:ea typeface="Times New Roman" panose="02020603050405020304" pitchFamily="18" charset="0"/>
            </a:endParaRPr>
          </a:p>
          <a:p>
            <a:r>
              <a:rPr lang="en-US" sz="1200" kern="1200" dirty="0">
                <a:solidFill>
                  <a:srgbClr val="000000"/>
                </a:solidFill>
                <a:effectLst/>
                <a:latin typeface="Segoe UI" panose="020B0502040204020203" pitchFamily="34" charset="0"/>
                <a:ea typeface="Times New Roman" panose="02020603050405020304" pitchFamily="18" charset="0"/>
              </a:rPr>
              <a:t>These scenarios will also be supported when .NET MAUI releases early next year.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63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501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latin typeface="Segoe UI" panose="020B0502040204020203" pitchFamily="34" charset="0"/>
              </a:rPr>
              <a:t>Hot Reload is NOT Just for .NET 6 developers, it works on multiple project types and all .NET versions (4.6 and higher) that support edit and continue. </a:t>
            </a:r>
          </a:p>
          <a:p>
            <a:pPr rtl="0"/>
            <a:endParaRPr lang="en-US" dirty="0">
              <a:effectLst/>
              <a:latin typeface="Segoe UI" panose="020B0502040204020203" pitchFamily="34" charset="0"/>
            </a:endParaRPr>
          </a:p>
          <a:p>
            <a:pPr rtl="0"/>
            <a:r>
              <a:rPr lang="en-US" dirty="0">
                <a:effectLst/>
                <a:latin typeface="Segoe UI" panose="020B0502040204020203" pitchFamily="34" charset="0"/>
              </a:rPr>
              <a:t>.NET 6 is the most optimized for the best Hot Reload experience, s</a:t>
            </a:r>
            <a:r>
              <a:rPr lang="en-US" b="0" i="0" dirty="0">
                <a:solidFill>
                  <a:srgbClr val="FFFFFF"/>
                </a:solidFill>
                <a:effectLst/>
                <a:latin typeface="Segoe UI" panose="020B0502040204020203" pitchFamily="34" charset="0"/>
              </a:rPr>
              <a:t>uch as Razor editing, CSS Hot Reload, most supported edits, ability to use Hot Reload when starting the app without the debugger (CTRL-F5), hot reload through dotnet watch CLI and Blazor and .NET MAUI project support. </a:t>
            </a:r>
            <a:endParaRPr lang="en-US" dirty="0">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948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now on, we’ll release a new major version of C# every year along with each version of .NET. This allows us to ship small features more frequently, getting value to you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 10 has a strong focus on simplification. </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Global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are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that you write once and they apply to your whole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Project types offer implicit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so you don’t need to type them anywhere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File-scoped namespaces apply to the whole file; no indentation needed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Records can now be structs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can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say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that records are classes instead of leaving it implied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Lambdas that contain enough type information have their own types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25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For .NET 6 the team has built upon C# top-level programs to provide you with a lightweight way to build ASP.NET web APIs with minimal code.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No </a:t>
            </a:r>
            <a:r>
              <a:rPr lang="en-US" sz="1200" kern="1200" dirty="0" err="1">
                <a:solidFill>
                  <a:srgbClr val="000000"/>
                </a:solidFill>
                <a:effectLst/>
                <a:latin typeface="Segoe UI" panose="020B0502040204020203" pitchFamily="34" charset="0"/>
                <a:ea typeface="Times New Roman" panose="02020603050405020304" pitchFamily="18" charset="0"/>
              </a:rPr>
              <a:t>usings</a:t>
            </a:r>
            <a:r>
              <a:rPr lang="en-US" sz="1200" kern="1200" dirty="0">
                <a:solidFill>
                  <a:srgbClr val="000000"/>
                </a:solidFill>
                <a:effectLst/>
                <a:latin typeface="Segoe UI" panose="020B0502040204020203" pitchFamily="34" charset="0"/>
                <a:ea typeface="Times New Roman" panose="02020603050405020304" pitchFamily="18" charset="0"/>
              </a:rPr>
              <a:t>, no class definitions needed, this is an easy way to build APIs that can immediately take advantage of cloud scale without all the ceremony and setup code of traditional controller-style web APIs.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And when your project starts to get too big, we’ll provide a path move these to ASP.NET MVC controllers. It’s just another option for quickly building APIs that don’t need the all the bells and whistles of controllers and startup classes.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132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To help you move to .NET 6, the .NET Upgrade Assistant helps you modernize older .NET Framework codebases. It's a command line tool that gives you step-by-step instructions for upgrading to the latest versions of .NET.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had over 40K downloads of the preview version. Customers like </a:t>
            </a:r>
            <a:r>
              <a:rPr lang="en-US" sz="1200" kern="1200" dirty="0" err="1">
                <a:solidFill>
                  <a:srgbClr val="000000"/>
                </a:solidFill>
                <a:effectLst/>
                <a:latin typeface="Segoe UI" panose="020B0502040204020203" pitchFamily="34" charset="0"/>
                <a:ea typeface="Times New Roman" panose="02020603050405020304" pitchFamily="18" charset="0"/>
              </a:rPr>
              <a:t>Episerver</a:t>
            </a:r>
            <a:r>
              <a:rPr lang="en-US" sz="1200" kern="1200" dirty="0">
                <a:solidFill>
                  <a:srgbClr val="000000"/>
                </a:solidFill>
                <a:effectLst/>
                <a:latin typeface="Segoe UI" panose="020B0502040204020203" pitchFamily="34" charset="0"/>
                <a:ea typeface="Times New Roman" panose="02020603050405020304" pitchFamily="18" charset="0"/>
              </a:rPr>
              <a:t> Optimizely have given us a lot of great feedback through the preview period and now we’re ready to make it generally available.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now supports C# and VB.NET languages and .NET 6. We’re seeing customers use it very successfully today, so I encourage you to give it a try.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r>
              <a:rPr lang="en-US" sz="1100" dirty="0">
                <a:effectLst/>
                <a:latin typeface="Calibri" panose="020F0502020204030204" pitchFamily="34" charset="0"/>
                <a:ea typeface="Times New Roman" panose="02020603050405020304" pitchFamily="18" charset="0"/>
              </a:rPr>
              <a:t>But if you are unable to upgrade at this point that’s OK. We’re shipping an update for the .NET Framework, version 4.8.1. It will add support for ARM64, enhancements to accessibility, and other security and reliability improvements. It will be available as part of Windows Insider Preview builds over the coming months. </a:t>
            </a: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958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596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29</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1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11/27/2021 6:12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018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I’d like to highlight some big accomplishments made by with the .NET community. The .NET ecosystem has seen some significant momentum in the last few years.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There are now 5.4 million monthly active developers in Visual Studio family of tools.  </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.NET Core / .NET 5 has ranked #1 three years in a row as the most loved framework on the </a:t>
            </a:r>
            <a:r>
              <a:rPr lang="en-US" sz="1200" kern="1200" dirty="0" err="1">
                <a:solidFill>
                  <a:srgbClr val="000000"/>
                </a:solidFill>
                <a:effectLst/>
                <a:latin typeface="Segoe UI" panose="020B0502040204020203" pitchFamily="34" charset="0"/>
                <a:ea typeface="Times New Roman" panose="02020603050405020304" pitchFamily="18" charset="0"/>
              </a:rPr>
              <a:t>StackOverflow</a:t>
            </a:r>
            <a:r>
              <a:rPr lang="en-US" sz="1200" kern="1200" dirty="0">
                <a:solidFill>
                  <a:srgbClr val="000000"/>
                </a:solidFill>
                <a:effectLst/>
                <a:latin typeface="Segoe UI" panose="020B0502040204020203" pitchFamily="34" charset="0"/>
                <a:ea typeface="Times New Roman" panose="02020603050405020304" pitchFamily="18" charset="0"/>
              </a:rPr>
              <a:t> developer survey.</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Cloud Native Computing Foundation (CNCF) tracks the highest velocity projects on all of GitHub. They measure this by the rate pull requests and issues come in &amp; how many are accepted. The dotnet repos have been consistently in the top 30 since 2017.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0" dirty="0">
                <a:effectLst/>
                <a:latin typeface="+mn-lt"/>
                <a:ea typeface="Calibri" panose="020F0502020204030204" pitchFamily="34" charset="0"/>
                <a:cs typeface="Times New Roman" panose="02020603050405020304" pitchFamily="18" charset="0"/>
              </a:rPr>
              <a:t>There are also over 6,900 people outside Microsoft that ma</a:t>
            </a:r>
            <a:r>
              <a:rPr lang="en-US" sz="1200" b="0" kern="12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de over 21,000 contributions! They either filed issues or submitted pull requests to the .NET related repositories for the .NET 6 release.  </a:t>
            </a:r>
            <a:endParaRPr lang="en-US" sz="1000" kern="1200" dirty="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11/27/2021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2842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11/27/2021 6:12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871785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11/27/2021</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64758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11/27/2021 6:12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115984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11/27/2021 6:12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27556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1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Here you can see the </a:t>
            </a:r>
            <a:r>
              <a:rPr lang="en-US" sz="1200" kern="1200" dirty="0" err="1">
                <a:solidFill>
                  <a:srgbClr val="000000"/>
                </a:solidFill>
                <a:effectLst/>
                <a:latin typeface="Segoe UI" panose="020B0502040204020203" pitchFamily="34" charset="0"/>
                <a:ea typeface="Times New Roman" panose="02020603050405020304" pitchFamily="18" charset="0"/>
              </a:rPr>
              <a:t>TechEmpower</a:t>
            </a:r>
            <a:r>
              <a:rPr lang="en-US" sz="1200" kern="1200" dirty="0">
                <a:solidFill>
                  <a:srgbClr val="000000"/>
                </a:solidFill>
                <a:effectLst/>
                <a:latin typeface="Segoe UI" panose="020B0502040204020203" pitchFamily="34" charset="0"/>
                <a:ea typeface="Times New Roman" panose="02020603050405020304" pitchFamily="18" charset="0"/>
              </a:rPr>
              <a:t> performance comparison with Java and Node.js. Better performance leads to lower compute costs and .NET gets better every release. Many of these improvements were made by the community!</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6’s web framework, ASP.NET Core, is STILL over 10 times faster than Node.js.</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also worked really hard on Entity Framework Core performance: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EF Core performance on .NET 6 has </a:t>
            </a:r>
            <a:r>
              <a:rPr lang="en-US" sz="1800" b="1" dirty="0">
                <a:effectLst/>
                <a:latin typeface="Calibri" panose="020F0502020204030204" pitchFamily="34" charset="0"/>
                <a:ea typeface="Times New Roman" panose="02020603050405020304" pitchFamily="18" charset="0"/>
              </a:rPr>
              <a:t>improved a whopping 92% </a:t>
            </a:r>
            <a:r>
              <a:rPr lang="en-US" sz="1800" dirty="0">
                <a:effectLst/>
                <a:latin typeface="Calibri" panose="020F0502020204030204" pitchFamily="34" charset="0"/>
                <a:ea typeface="Times New Roman" panose="02020603050405020304" pitchFamily="18" charset="0"/>
              </a:rPr>
              <a:t>over .NET 5!</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Query performance is </a:t>
            </a:r>
            <a:r>
              <a:rPr lang="en-US" sz="1800" b="1" dirty="0">
                <a:effectLst/>
                <a:latin typeface="Calibri" panose="020F0502020204030204" pitchFamily="34" charset="0"/>
                <a:ea typeface="Times New Roman" panose="02020603050405020304" pitchFamily="18" charset="0"/>
              </a:rPr>
              <a:t>36%</a:t>
            </a:r>
            <a:r>
              <a:rPr lang="en-US" sz="1800" dirty="0">
                <a:effectLst/>
                <a:latin typeface="Calibri" panose="020F0502020204030204" pitchFamily="34" charset="0"/>
                <a:ea typeface="Times New Roman" panose="02020603050405020304" pitchFamily="18" charset="0"/>
              </a:rPr>
              <a:t> better than .NET 5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The .NET+ASP.NET+EF stack is the 2</a:t>
            </a:r>
            <a:r>
              <a:rPr lang="en-US" sz="1800" baseline="30000" dirty="0">
                <a:effectLst/>
                <a:latin typeface="Calibri" panose="020F0502020204030204" pitchFamily="34" charset="0"/>
                <a:ea typeface="Times New Roman" panose="02020603050405020304" pitchFamily="18" charset="0"/>
              </a:rPr>
              <a:t>nd</a:t>
            </a:r>
            <a:r>
              <a:rPr lang="en-US" sz="1800" dirty="0">
                <a:effectLst/>
                <a:latin typeface="Calibri" panose="020F0502020204030204" pitchFamily="34" charset="0"/>
                <a:ea typeface="Times New Roman" panose="02020603050405020304" pitchFamily="18" charset="0"/>
              </a:rPr>
              <a:t> most highly-performing entry in the “Full ORM” category </a:t>
            </a:r>
            <a:r>
              <a:rPr lang="en-US" sz="12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11/27/2021 6:12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solidFill>
                  <a:srgbClr val="000000"/>
                </a:solidFill>
                <a:latin typeface="Calibri"/>
                <a:ea typeface="Times New Roman" panose="02020603050405020304" pitchFamily="18" charset="0"/>
                <a:cs typeface="Calibri"/>
              </a:rPr>
              <a:t>VS 2022 is the best IDE for .NET development, with support for the latest project types for: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cross-platform mobile and desktop apps w/ .NET MAUI</a:t>
            </a:r>
          </a:p>
          <a:p>
            <a:pPr>
              <a:lnSpc>
                <a:spcPct val="107000"/>
              </a:lnSpc>
              <a:spcAft>
                <a:spcPts val="800"/>
              </a:spcAft>
            </a:pPr>
            <a:r>
              <a:rPr lang="en-US" dirty="0">
                <a:solidFill>
                  <a:srgbClr val="000000"/>
                </a:solidFill>
                <a:latin typeface="Calibri"/>
                <a:ea typeface="Times New Roman" panose="02020603050405020304" pitchFamily="18" charset="0"/>
                <a:cs typeface="Calibri"/>
              </a:rPr>
              <a:t>-  responsive web UIs with Blazor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build, run, debug .NET apps in Linux environments with WSL integration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solidFill>
                  <a:srgbClr val="000000"/>
                </a:solidFill>
                <a:latin typeface="Calibri"/>
                <a:ea typeface="Times New Roman" panose="02020603050405020304" pitchFamily="18" charset="0"/>
                <a:cs typeface="Calibri"/>
              </a:rPr>
              <a:t>-  edit running ASP.NET </a:t>
            </a:r>
            <a:r>
              <a:rPr lang="en-US" dirty="0" err="1">
                <a:solidFill>
                  <a:srgbClr val="000000"/>
                </a:solidFill>
                <a:latin typeface="Calibri"/>
                <a:ea typeface="Times New Roman" panose="02020603050405020304" pitchFamily="18" charset="0"/>
                <a:cs typeface="Calibri"/>
              </a:rPr>
              <a:t>Framewerk</a:t>
            </a:r>
            <a:r>
              <a:rPr lang="en-US" dirty="0">
                <a:solidFill>
                  <a:srgbClr val="000000"/>
                </a:solidFill>
                <a:latin typeface="Calibri"/>
                <a:ea typeface="Times New Roman" panose="02020603050405020304" pitchFamily="18" charset="0"/>
                <a:cs typeface="Calibri"/>
              </a:rPr>
              <a:t> web forms in an updated web designer using web live preview</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It helps you stay productive and collaborative with:</a:t>
            </a:r>
          </a:p>
          <a:p>
            <a:pPr>
              <a:lnSpc>
                <a:spcPct val="107000"/>
              </a:lnSpc>
              <a:spcAft>
                <a:spcPts val="800"/>
              </a:spcAft>
            </a:pPr>
            <a:r>
              <a:rPr lang="en-US" dirty="0">
                <a:solidFill>
                  <a:srgbClr val="000000"/>
                </a:solidFill>
                <a:latin typeface="Calibri"/>
                <a:ea typeface="Times New Roman" panose="02020603050405020304" pitchFamily="18" charset="0"/>
                <a:cs typeface="Calibri"/>
              </a:rPr>
              <a:t>- Hot reload (will talk about more in a bit)</a:t>
            </a:r>
          </a:p>
          <a:p>
            <a:pPr>
              <a:lnSpc>
                <a:spcPct val="107000"/>
              </a:lnSpc>
              <a:spcAft>
                <a:spcPts val="800"/>
              </a:spcAft>
            </a:pPr>
            <a:r>
              <a:rPr lang="en-US" dirty="0">
                <a:solidFill>
                  <a:srgbClr val="000000"/>
                </a:solidFill>
                <a:latin typeface="Calibri"/>
                <a:ea typeface="Times New Roman" panose="02020603050405020304" pitchFamily="18" charset="0"/>
                <a:cs typeface="Calibri"/>
              </a:rPr>
              <a:t>- </a:t>
            </a:r>
            <a:r>
              <a:rPr lang="en-US" dirty="0" err="1">
                <a:solidFill>
                  <a:srgbClr val="000000"/>
                </a:solidFill>
                <a:latin typeface="Calibri"/>
                <a:ea typeface="Times New Roman" panose="02020603050405020304" pitchFamily="18" charset="0"/>
                <a:cs typeface="Calibri"/>
              </a:rPr>
              <a:t>IntelliCode</a:t>
            </a:r>
            <a:r>
              <a:rPr lang="en-US" dirty="0">
                <a:solidFill>
                  <a:srgbClr val="000000"/>
                </a:solidFill>
                <a:latin typeface="Calibri"/>
                <a:ea typeface="Times New Roman" panose="02020603050405020304" pitchFamily="18" charset="0"/>
                <a:cs typeface="Calibri"/>
              </a:rPr>
              <a:t> (whole line completions, suggestions for common code </a:t>
            </a:r>
            <a:r>
              <a:rPr lang="en-US" dirty="0" err="1">
                <a:solidFill>
                  <a:srgbClr val="000000"/>
                </a:solidFill>
                <a:latin typeface="Calibri"/>
                <a:ea typeface="Times New Roman" panose="02020603050405020304" pitchFamily="18" charset="0"/>
                <a:cs typeface="Calibri"/>
              </a:rPr>
              <a:t>refactorings</a:t>
            </a:r>
            <a:r>
              <a:rPr lang="en-US" dirty="0">
                <a:solidFill>
                  <a:srgbClr val="000000"/>
                </a:solidFill>
                <a:latin typeface="Calibri"/>
                <a:ea typeface="Times New Roman" panose="02020603050405020304" pitchFamily="18" charset="0"/>
                <a:cs typeface="Calibri"/>
              </a:rPr>
              <a:t> on the fly)</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built-in Git and GitHub integration to clone repos, manage work items and pull requests, and automatically set up CI/CD workflows to GitHub Actions and Azure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And VS 2022 is the first 64-bit version of Visual Studio, so it can take advantage of the full power of your dev box to work on projects of any size and scale.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Go to visualstudio.com and download it today!</a:t>
            </a:r>
          </a:p>
          <a:p>
            <a:pPr>
              <a:lnSpc>
                <a:spcPct val="107000"/>
              </a:lnSpc>
              <a:spcAft>
                <a:spcPts val="800"/>
              </a:spcAft>
            </a:pPr>
            <a:endParaRPr lang="en-US" sz="1200" b="1"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19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55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11/27/2021 6:12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11/27/2021 6:12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11/27/2021 6:12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54218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25837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461013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216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41650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636090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51280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347294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11/27/2021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63654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11/27/2021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238447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103783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43556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1260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742224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614300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637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0714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99492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628520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17060260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158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583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1803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5590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37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903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8042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512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374749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96778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46645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327729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210284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11/27/2021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2581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24241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11/27/2021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73903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8083173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71444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109917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033312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11/27/2021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8312719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120384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86227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5920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5829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493317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953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2447678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4053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39685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584420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910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966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5973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8127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359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483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528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351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2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66809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7214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509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11/27/2021</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382705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8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11/27/2021</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642783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11/27/2021</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419486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69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70804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607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797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56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875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664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993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448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4886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484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0965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6250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7542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87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30406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23382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87237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52899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0449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94189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4954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610514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9238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164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07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45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90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552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546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9151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04808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41449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3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873435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2716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2787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037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550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88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5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68604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7802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39113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5502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96940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73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930430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7908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840170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2800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710986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614454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92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567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27336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70608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2865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9476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37869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128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7696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3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769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320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53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2601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5589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image" Target="../media/image1.emf"/><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theme" Target="../theme/theme5.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644359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1" r:id="rId32"/>
    <p:sldLayoutId id="2147483812" r:id="rId33"/>
    <p:sldLayoutId id="2147483813" r:id="rId34"/>
    <p:sldLayoutId id="2147483814" r:id="rId35"/>
    <p:sldLayoutId id="2147483815"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34357846"/>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4428914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11/27/2021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165294986"/>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77" r:id="rId18"/>
    <p:sldLayoutId id="2147483978" r:id="rId19"/>
    <p:sldLayoutId id="2147483979" r:id="rId20"/>
    <p:sldLayoutId id="2147483980" r:id="rId21"/>
    <p:sldLayoutId id="2147483982" r:id="rId22"/>
    <p:sldLayoutId id="2147483983" r:id="rId2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11/27/2021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101846222"/>
      </p:ext>
    </p:extLst>
  </p:cSld>
  <p:clrMap bg1="dk1" tx1="lt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08.xml"/><Relationship Id="rId6" Type="http://schemas.microsoft.com/office/2007/relationships/hdphoto" Target="../media/hdphoto1.wdp"/><Relationship Id="rId5" Type="http://schemas.openxmlformats.org/officeDocument/2006/relationships/image" Target="../media/image46.png"/><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7.xml"/><Relationship Id="rId1" Type="http://schemas.openxmlformats.org/officeDocument/2006/relationships/slideLayout" Target="../slideLayouts/slideLayout10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image" Target="../media/image55.sv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image" Target="../media/image29.svg"/><Relationship Id="rId2" Type="http://schemas.openxmlformats.org/officeDocument/2006/relationships/notesSlide" Target="../notesSlides/notesSlide2.xml"/><Relationship Id="rId16" Type="http://schemas.openxmlformats.org/officeDocument/2006/relationships/image" Target="../media/image33.svg"/><Relationship Id="rId1" Type="http://schemas.openxmlformats.org/officeDocument/2006/relationships/slideLayout" Target="../slideLayouts/slideLayout10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sv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13.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19.xml"/><Relationship Id="rId1" Type="http://schemas.openxmlformats.org/officeDocument/2006/relationships/slideLayout" Target="../slideLayouts/slideLayout101.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emf"/><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sv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20.xml"/><Relationship Id="rId1" Type="http://schemas.openxmlformats.org/officeDocument/2006/relationships/slideLayout" Target="../slideLayouts/slideLayout101.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emf"/><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iPath/corewf" TargetMode="External"/><Relationship Id="rId2" Type="http://schemas.openxmlformats.org/officeDocument/2006/relationships/notesSlide" Target="../notesSlides/notesSlide26.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insights.stackoverflow.com/survey/2019#most-loved-dreaded-and-wanted" TargetMode="External"/><Relationship Id="rId7" Type="http://schemas.openxmlformats.org/officeDocument/2006/relationships/hyperlink" Target="https://docs.google.com/spreadsheets/d/1kAVjxNcpcwj6Al81SXzy2cgzrumz0-num-m_aT4F3hE/edit#gid=134798507" TargetMode="External"/><Relationship Id="rId2" Type="http://schemas.openxmlformats.org/officeDocument/2006/relationships/notesSlide" Target="../notesSlides/notesSlide3.xml"/><Relationship Id="rId1" Type="http://schemas.openxmlformats.org/officeDocument/2006/relationships/slideLayout" Target="../slideLayouts/slideLayout108.xml"/><Relationship Id="rId6" Type="http://schemas.openxmlformats.org/officeDocument/2006/relationships/hyperlink" Target="https://www.cncf.io/blog/2021/08/02/update-on-cncf-and-open-source-project-velocity-2020/" TargetMode="External"/><Relationship Id="rId5" Type="http://schemas.openxmlformats.org/officeDocument/2006/relationships/hyperlink" Target="https://insights.stackoverflow.com/survey/2021#section-most-loved-dreaded-and-wanted-other-frameworks-and-libraries" TargetMode="External"/><Relationship Id="rId4" Type="http://schemas.openxmlformats.org/officeDocument/2006/relationships/hyperlink" Target="https://insights.stackoverflow.com/survey/2020#most-loved-dreaded-and-wanted" TargetMode="External"/><Relationship Id="rId9" Type="http://schemas.openxmlformats.org/officeDocument/2006/relationships/image" Target="../media/image3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9.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16.xml"/><Relationship Id="rId4" Type="http://schemas.openxmlformats.org/officeDocument/2006/relationships/image" Target="../media/image69.svg"/></Relationships>
</file>

<file path=ppt/slides/_rels/slide4.xml.rels><?xml version="1.0" encoding="UTF-8" standalone="yes"?>
<Relationships xmlns="http://schemas.openxmlformats.org/package/2006/relationships"><Relationship Id="rId3" Type="http://schemas.openxmlformats.org/officeDocument/2006/relationships/hyperlink" Target="https://www.techempower.com/benchmarks/#section=data-r20&amp;hw=ph&amp;test=plaintext" TargetMode="External"/><Relationship Id="rId7"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hyperlink" Target="https://www.techempower.com/benchmarks/#section=test&amp;runid=3fc99e53-f60d-428e-9937-e809880d3da2&amp;hw=ph&amp;test=fortune&amp;a=2&amp;o=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3.png"/><Relationship Id="rId7"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108.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png"/><Relationship Id="rId4" Type="http://schemas.openxmlformats.org/officeDocument/2006/relationships/image" Target="../media/image14.sv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rmAutofit/>
          </a:bodyPr>
          <a:lstStyle/>
          <a:p>
            <a:r>
              <a:rPr lang="en-US" sz="4800" dirty="0"/>
              <a:t>.NET Overview and Tools</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Speaker Name</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3773292"/>
            <a:ext cx="2817909" cy="237994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The .NET Roadmap</a:t>
            </a:r>
          </a:p>
        </p:txBody>
      </p:sp>
    </p:spTree>
    <p:extLst>
      <p:ext uri="{BB962C8B-B14F-4D97-AF65-F5344CB8AC3E}">
        <p14:creationId xmlns:p14="http://schemas.microsoft.com/office/powerpoint/2010/main" val="38033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.NET 6</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3020194"/>
          </a:xfrm>
        </p:spPr>
        <p:txBody>
          <a:bodyPr>
            <a:normAutofit lnSpcReduction="10000"/>
          </a:bodyPr>
          <a:lstStyle/>
          <a:p>
            <a:pPr algn="l"/>
            <a:r>
              <a:rPr lang="en-US" dirty="0"/>
              <a:t>Unified common base libraries &amp; SDK</a:t>
            </a:r>
          </a:p>
          <a:p>
            <a:r>
              <a:rPr lang="en-US" dirty="0"/>
              <a:t>Industry leading performance</a:t>
            </a:r>
          </a:p>
          <a:p>
            <a:pPr algn="l"/>
            <a:r>
              <a:rPr lang="en-US" dirty="0"/>
              <a:t>Simplified development, easier to get started</a:t>
            </a:r>
          </a:p>
          <a:p>
            <a:r>
              <a:rPr lang="en-US" dirty="0"/>
              <a:t>New C# 10, F# 6 releases</a:t>
            </a:r>
          </a:p>
          <a:p>
            <a:pPr algn="l"/>
            <a:r>
              <a:rPr lang="en-US" dirty="0"/>
              <a:t>Apple Silicon (Arm64) support</a:t>
            </a:r>
          </a:p>
          <a:p>
            <a:pPr algn="l"/>
            <a:r>
              <a:rPr lang="en-US" dirty="0"/>
              <a:t>Long-Term Support Release</a:t>
            </a:r>
          </a:p>
        </p:txBody>
      </p:sp>
      <p:sp>
        <p:nvSpPr>
          <p:cNvPr id="5" name="Content Placeholder 4">
            <a:extLst>
              <a:ext uri="{FF2B5EF4-FFF2-40B4-BE49-F238E27FC236}">
                <a16:creationId xmlns:a16="http://schemas.microsoft.com/office/drawing/2014/main" id="{BAB9FF7F-8264-472E-BE94-3E1AEF9F3571}"/>
              </a:ext>
            </a:extLst>
          </p:cNvPr>
          <p:cNvSpPr>
            <a:spLocks noGrp="1"/>
          </p:cNvSpPr>
          <p:nvPr>
            <p:ph idx="13"/>
          </p:nvPr>
        </p:nvSpPr>
        <p:spPr>
          <a:xfrm>
            <a:off x="838200" y="5706350"/>
            <a:ext cx="10515600" cy="579149"/>
          </a:xfrm>
        </p:spPr>
        <p:txBody>
          <a:bodyPr>
            <a:normAutofit/>
          </a:bodyPr>
          <a:lstStyle/>
          <a:p>
            <a:r>
              <a:rPr kumimoji="0" lang="en-US" i="0" u="none" strike="noStrike" kern="1200" cap="none" spc="0" normalizeH="0" baseline="0" noProof="0" dirty="0">
                <a:ln>
                  <a:noFill/>
                </a:ln>
                <a:solidFill>
                  <a:srgbClr val="F7B548">
                    <a:lumMod val="60000"/>
                    <a:lumOff val="40000"/>
                  </a:srgbClr>
                </a:solidFill>
                <a:effectLst/>
                <a:uLnTx/>
                <a:uFillTx/>
              </a:rPr>
              <a:t>get.dot.net/6</a:t>
            </a:r>
            <a:endParaRPr lang="en-US" dirty="0"/>
          </a:p>
        </p:txBody>
      </p:sp>
    </p:spTree>
    <p:extLst>
      <p:ext uri="{BB962C8B-B14F-4D97-AF65-F5344CB8AC3E}">
        <p14:creationId xmlns:p14="http://schemas.microsoft.com/office/powerpoint/2010/main" val="201243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6 Project System</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8222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6 Themes</a:t>
            </a:r>
          </a:p>
        </p:txBody>
      </p:sp>
      <p:sp>
        <p:nvSpPr>
          <p:cNvPr id="112" name="Rectangle 111">
            <a:extLst>
              <a:ext uri="{FF2B5EF4-FFF2-40B4-BE49-F238E27FC236}">
                <a16:creationId xmlns:a16="http://schemas.microsoft.com/office/drawing/2014/main" id="{6CBF9D2C-8E1B-4D57-8062-BD3031980DC9}"/>
              </a:ext>
            </a:extLst>
          </p:cNvPr>
          <p:cNvSpPr/>
          <p:nvPr/>
        </p:nvSpPr>
        <p:spPr>
          <a:xfrm>
            <a:off x="2252509" y="3577057"/>
            <a:ext cx="264508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Modern Client Development</a:t>
            </a:r>
          </a:p>
        </p:txBody>
      </p:sp>
      <p:sp>
        <p:nvSpPr>
          <p:cNvPr id="113" name="Rectangle 112">
            <a:extLst>
              <a:ext uri="{FF2B5EF4-FFF2-40B4-BE49-F238E27FC236}">
                <a16:creationId xmlns:a16="http://schemas.microsoft.com/office/drawing/2014/main" id="{A0F3AC62-52D3-4240-89C9-B7160EC469AA}"/>
              </a:ext>
            </a:extLst>
          </p:cNvPr>
          <p:cNvSpPr/>
          <p:nvPr/>
        </p:nvSpPr>
        <p:spPr>
          <a:xfrm>
            <a:off x="6552854" y="3577057"/>
            <a:ext cx="2929939" cy="83099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Simplified Development</a:t>
            </a:r>
          </a:p>
        </p:txBody>
      </p:sp>
      <p:grpSp>
        <p:nvGrpSpPr>
          <p:cNvPr id="116" name="Group 115">
            <a:extLst>
              <a:ext uri="{FF2B5EF4-FFF2-40B4-BE49-F238E27FC236}">
                <a16:creationId xmlns:a16="http://schemas.microsoft.com/office/drawing/2014/main" id="{22A31E07-7F34-4607-804B-07911E67D086}"/>
              </a:ext>
            </a:extLst>
          </p:cNvPr>
          <p:cNvGrpSpPr/>
          <p:nvPr/>
        </p:nvGrpSpPr>
        <p:grpSpPr>
          <a:xfrm>
            <a:off x="2793278" y="1772086"/>
            <a:ext cx="1569123" cy="1631365"/>
            <a:chOff x="915060" y="1967975"/>
            <a:chExt cx="1434439" cy="1434439"/>
          </a:xfrm>
        </p:grpSpPr>
        <p:pic>
          <p:nvPicPr>
            <p:cNvPr id="117" name="Graphic 116" descr="Laptop">
              <a:extLst>
                <a:ext uri="{FF2B5EF4-FFF2-40B4-BE49-F238E27FC236}">
                  <a16:creationId xmlns:a16="http://schemas.microsoft.com/office/drawing/2014/main" id="{8C2AD0F9-0FFA-4F99-8CA8-C35ECDC75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060" y="1967975"/>
              <a:ext cx="1434439" cy="1434439"/>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B059EF6-E3D7-4B9F-92CA-75E0A26EC937}"/>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1478912" y="2478456"/>
              <a:ext cx="301640" cy="321500"/>
            </a:xfrm>
            <a:prstGeom prst="rect">
              <a:avLst/>
            </a:prstGeom>
            <a:noFill/>
            <a:ln w="38100">
              <a:noFill/>
            </a:ln>
          </p:spPr>
        </p:pic>
      </p:grpSp>
      <p:pic>
        <p:nvPicPr>
          <p:cNvPr id="119" name="Graphic 118" descr="Brain in head">
            <a:extLst>
              <a:ext uri="{FF2B5EF4-FFF2-40B4-BE49-F238E27FC236}">
                <a16:creationId xmlns:a16="http://schemas.microsoft.com/office/drawing/2014/main" id="{3B920BC2-9CE0-4313-A3D2-304A82E860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60623" y="2144819"/>
            <a:ext cx="914400" cy="914400"/>
          </a:xfrm>
          <a:prstGeom prst="rect">
            <a:avLst/>
          </a:prstGeom>
        </p:spPr>
      </p:pic>
    </p:spTree>
    <p:extLst>
      <p:ext uri="{BB962C8B-B14F-4D97-AF65-F5344CB8AC3E}">
        <p14:creationId xmlns:p14="http://schemas.microsoft.com/office/powerpoint/2010/main" val="982722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5</a:t>
            </a:r>
          </a:p>
        </p:txBody>
      </p:sp>
      <p:sp>
        <p:nvSpPr>
          <p:cNvPr id="5" name="Text Placeholder 4"/>
          <p:cNvSpPr>
            <a:spLocks noGrp="1"/>
          </p:cNvSpPr>
          <p:nvPr>
            <p:ph type="body" sz="quarter" idx="10"/>
          </p:nvPr>
        </p:nvSpPr>
        <p:spPr>
          <a:xfrm>
            <a:off x="170279" y="1629109"/>
            <a:ext cx="11653522" cy="4567404"/>
          </a:xfrm>
        </p:spPr>
        <p:txBody>
          <a:bodyPr/>
          <a:lstStyle/>
          <a:p>
            <a:r>
              <a:rPr lang="en-US" dirty="0"/>
              <a:t>using System;</a:t>
            </a:r>
          </a:p>
          <a:p>
            <a:endParaRPr lang="en-US" dirty="0"/>
          </a:p>
          <a:p>
            <a:r>
              <a:rPr lang="en-US" dirty="0"/>
              <a:t>class Program</a:t>
            </a:r>
          </a:p>
          <a:p>
            <a:r>
              <a:rPr lang="en-US" dirty="0"/>
              <a:t>{</a:t>
            </a:r>
          </a:p>
          <a:p>
            <a:r>
              <a:rPr lang="en-US" dirty="0"/>
              <a:t>    static void Main(string[] </a:t>
            </a:r>
            <a:r>
              <a:rPr lang="en-US" dirty="0" err="1"/>
              <a:t>args</a:t>
            </a:r>
            <a:r>
              <a:rPr lang="en-US" dirty="0"/>
              <a:t>)</a:t>
            </a:r>
          </a:p>
          <a:p>
            <a:r>
              <a:rPr lang="mr-IN" dirty="0"/>
              <a:t>    {</a:t>
            </a:r>
          </a:p>
          <a:p>
            <a:r>
              <a:rPr lang="en-US" dirty="0"/>
              <a:t>        </a:t>
            </a:r>
            <a:r>
              <a:rPr lang="en-US" dirty="0" err="1"/>
              <a:t>Console.WriteLine</a:t>
            </a:r>
            <a:r>
              <a:rPr lang="en-US" dirty="0"/>
              <a:t>("Hello World!");</a:t>
            </a:r>
          </a:p>
          <a:p>
            <a:r>
              <a:rPr lang="mr-IN" dirty="0"/>
              <a:t>    }</a:t>
            </a:r>
          </a:p>
          <a:p>
            <a:r>
              <a:rPr lang="mr-IN" dirty="0"/>
              <a:t>}</a:t>
            </a:r>
          </a:p>
        </p:txBody>
      </p:sp>
    </p:spTree>
    <p:extLst>
      <p:ext uri="{BB962C8B-B14F-4D97-AF65-F5344CB8AC3E}">
        <p14:creationId xmlns:p14="http://schemas.microsoft.com/office/powerpoint/2010/main" val="13029452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6</a:t>
            </a:r>
          </a:p>
        </p:txBody>
      </p:sp>
      <p:sp>
        <p:nvSpPr>
          <p:cNvPr id="5" name="Text Placeholder 4"/>
          <p:cNvSpPr>
            <a:spLocks noGrp="1"/>
          </p:cNvSpPr>
          <p:nvPr>
            <p:ph type="body" sz="quarter" idx="10"/>
          </p:nvPr>
        </p:nvSpPr>
        <p:spPr>
          <a:xfrm>
            <a:off x="170279" y="1629109"/>
            <a:ext cx="11653522" cy="4567404"/>
          </a:xfrm>
        </p:spPr>
        <p:txBody>
          <a:bodyPr/>
          <a:lstStyle/>
          <a:p>
            <a:endParaRPr lang="en-US" dirty="0"/>
          </a:p>
          <a:p>
            <a:endParaRPr lang="en-US" dirty="0"/>
          </a:p>
          <a:p>
            <a:endParaRPr lang="en-US" dirty="0"/>
          </a:p>
          <a:p>
            <a:r>
              <a:rPr lang="en-US" dirty="0" err="1"/>
              <a:t>Console.WriteLine</a:t>
            </a:r>
            <a:r>
              <a:rPr lang="en-US" dirty="0"/>
              <a:t>("Hello World!");</a:t>
            </a:r>
          </a:p>
        </p:txBody>
      </p:sp>
    </p:spTree>
    <p:extLst>
      <p:ext uri="{BB962C8B-B14F-4D97-AF65-F5344CB8AC3E}">
        <p14:creationId xmlns:p14="http://schemas.microsoft.com/office/powerpoint/2010/main" val="23997997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console template</a:t>
            </a:r>
          </a:p>
        </p:txBody>
      </p:sp>
      <p:sp>
        <p:nvSpPr>
          <p:cNvPr id="5" name="Text Placeholder 4"/>
          <p:cNvSpPr>
            <a:spLocks noGrp="1"/>
          </p:cNvSpPr>
          <p:nvPr>
            <p:ph type="body" sz="quarter" idx="10"/>
          </p:nvPr>
        </p:nvSpPr>
        <p:spPr>
          <a:xfrm>
            <a:off x="209864" y="1735987"/>
            <a:ext cx="12280948" cy="3964162"/>
          </a:xfrm>
        </p:spPr>
        <p:txBody>
          <a:bodyPr>
            <a:normAutofit fontScale="92500" lnSpcReduction="20000"/>
          </a:bodyPr>
          <a:lstStyle/>
          <a:p>
            <a:r>
              <a:rPr lang="en-US" dirty="0"/>
              <a:t>&lt;Project </a:t>
            </a:r>
            <a:r>
              <a:rPr lang="en-US" dirty="0" err="1"/>
              <a:t>Sdk</a:t>
            </a:r>
            <a:r>
              <a:rPr lang="en-US" dirty="0"/>
              <a:t>="</a:t>
            </a:r>
            <a:r>
              <a:rPr lang="en-US" dirty="0" err="1">
                <a:solidFill>
                  <a:srgbClr val="00B050"/>
                </a:solidFill>
              </a:rPr>
              <a:t>Microsoft.NET.Sdk</a:t>
            </a:r>
            <a:r>
              <a:rPr lang="en-US" dirty="0"/>
              <a:t>"&gt;</a:t>
            </a:r>
          </a:p>
          <a:p>
            <a:endParaRPr lang="en-US" dirty="0"/>
          </a:p>
          <a:p>
            <a:r>
              <a:rPr lang="en-US" dirty="0"/>
              <a:t>  &lt;</a:t>
            </a:r>
            <a:r>
              <a:rPr lang="en-US" dirty="0" err="1"/>
              <a:t>PropertyGroup</a:t>
            </a:r>
            <a:r>
              <a:rPr lang="en-US" dirty="0"/>
              <a:t>&gt;</a:t>
            </a:r>
          </a:p>
          <a:p>
            <a:r>
              <a:rPr lang="en-US" dirty="0"/>
              <a:t>    &lt;</a:t>
            </a:r>
            <a:r>
              <a:rPr lang="en-US" dirty="0" err="1"/>
              <a:t>OutputType</a:t>
            </a:r>
            <a:r>
              <a:rPr lang="en-US" dirty="0"/>
              <a:t>&gt;</a:t>
            </a:r>
            <a:r>
              <a:rPr lang="en-US" dirty="0">
                <a:solidFill>
                  <a:srgbClr val="00B050"/>
                </a:solidFill>
              </a:rPr>
              <a:t>Exe</a:t>
            </a:r>
            <a:r>
              <a:rPr lang="en-US" dirty="0"/>
              <a:t>&lt;/</a:t>
            </a:r>
            <a:r>
              <a:rPr lang="en-US" dirty="0" err="1"/>
              <a:t>OutputType</a:t>
            </a:r>
            <a:r>
              <a:rPr lang="en-US" dirty="0"/>
              <a:t>&gt;</a:t>
            </a:r>
          </a:p>
          <a:p>
            <a:r>
              <a:rPr lang="en-US" dirty="0"/>
              <a:t>    &lt;</a:t>
            </a:r>
            <a:r>
              <a:rPr lang="en-US" dirty="0" err="1"/>
              <a:t>TargetFramework</a:t>
            </a:r>
            <a:r>
              <a:rPr lang="en-US" dirty="0"/>
              <a:t>&gt;</a:t>
            </a:r>
            <a:r>
              <a:rPr lang="en-US" dirty="0">
                <a:solidFill>
                  <a:srgbClr val="00B050"/>
                </a:solidFill>
              </a:rPr>
              <a:t>net6.0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  &lt;/</a:t>
            </a:r>
            <a:r>
              <a:rPr lang="en-US" dirty="0" err="1"/>
              <a:t>PropertyGroup</a:t>
            </a:r>
            <a:r>
              <a:rPr lang="en-US" dirty="0"/>
              <a:t>&gt;</a:t>
            </a:r>
            <a:br>
              <a:rPr lang="en-US" dirty="0"/>
            </a:br>
            <a:endParaRPr lang="en-US" dirty="0"/>
          </a:p>
          <a:p>
            <a:r>
              <a:rPr lang="en-US" dirty="0"/>
              <a:t>&lt;/Project&gt;</a:t>
            </a:r>
          </a:p>
        </p:txBody>
      </p:sp>
    </p:spTree>
    <p:extLst>
      <p:ext uri="{BB962C8B-B14F-4D97-AF65-F5344CB8AC3E}">
        <p14:creationId xmlns:p14="http://schemas.microsoft.com/office/powerpoint/2010/main" val="2786906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Web template</a:t>
            </a:r>
          </a:p>
        </p:txBody>
      </p:sp>
      <p:sp>
        <p:nvSpPr>
          <p:cNvPr id="5" name="Text Placeholder 4"/>
          <p:cNvSpPr>
            <a:spLocks noGrp="1"/>
          </p:cNvSpPr>
          <p:nvPr>
            <p:ph type="body" sz="quarter" idx="10"/>
          </p:nvPr>
        </p:nvSpPr>
        <p:spPr>
          <a:xfrm>
            <a:off x="273198" y="1791404"/>
            <a:ext cx="12280948" cy="3360920"/>
          </a:xfrm>
        </p:spPr>
        <p:txBody>
          <a:bodyPr>
            <a:normAutofit fontScale="85000" lnSpcReduction="20000"/>
          </a:bodyPr>
          <a:lstStyle/>
          <a:p>
            <a:r>
              <a:rPr lang="en-US" dirty="0"/>
              <a:t>&lt;Project </a:t>
            </a:r>
            <a:r>
              <a:rPr lang="en-US" dirty="0" err="1"/>
              <a:t>Sdk</a:t>
            </a:r>
            <a:r>
              <a:rPr lang="en-US" dirty="0"/>
              <a:t>="</a:t>
            </a:r>
            <a:r>
              <a:rPr lang="en-US" dirty="0" err="1"/>
              <a:t>Microsoft.NET.Sdk.Web</a:t>
            </a:r>
            <a:r>
              <a:rPr lang="en-US" dirty="0"/>
              <a:t>"&gt;</a:t>
            </a:r>
          </a:p>
          <a:p>
            <a:br>
              <a:rPr lang="en-US" dirty="0"/>
            </a:br>
            <a:r>
              <a:rPr lang="en-US" dirty="0"/>
              <a:t>&lt;</a:t>
            </a:r>
            <a:r>
              <a:rPr lang="en-US" dirty="0" err="1"/>
              <a:t>PropertyGroup</a:t>
            </a:r>
            <a:r>
              <a:rPr lang="en-US" dirty="0"/>
              <a:t>&gt;</a:t>
            </a:r>
          </a:p>
          <a:p>
            <a:r>
              <a:rPr lang="en-US" dirty="0"/>
              <a:t>  &lt;</a:t>
            </a:r>
            <a:r>
              <a:rPr lang="en-US" dirty="0" err="1"/>
              <a:t>TargetFramework</a:t>
            </a:r>
            <a:r>
              <a:rPr lang="en-US" dirty="0"/>
              <a:t>&gt;</a:t>
            </a:r>
            <a:r>
              <a:rPr lang="en-US" dirty="0">
                <a:solidFill>
                  <a:srgbClr val="92D050"/>
                </a:solidFill>
              </a:rPr>
              <a:t>net6.0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&lt;/</a:t>
            </a:r>
            <a:r>
              <a:rPr lang="en-US" dirty="0" err="1"/>
              <a:t>PropertyGroup</a:t>
            </a:r>
            <a:r>
              <a:rPr lang="en-US" dirty="0"/>
              <a:t>&gt;</a:t>
            </a:r>
          </a:p>
          <a:p>
            <a:br>
              <a:rPr lang="en-US" dirty="0"/>
            </a:br>
            <a:r>
              <a:rPr lang="en-US" dirty="0"/>
              <a:t>&lt;/Project&gt;</a:t>
            </a:r>
          </a:p>
        </p:txBody>
      </p:sp>
    </p:spTree>
    <p:extLst>
      <p:ext uri="{BB962C8B-B14F-4D97-AF65-F5344CB8AC3E}">
        <p14:creationId xmlns:p14="http://schemas.microsoft.com/office/powerpoint/2010/main" val="25920007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Modern client development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377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7A16-EDD2-41D6-B9DC-1685AE27E98D}"/>
              </a:ext>
            </a:extLst>
          </p:cNvPr>
          <p:cNvSpPr>
            <a:spLocks noGrp="1"/>
          </p:cNvSpPr>
          <p:nvPr>
            <p:ph type="title"/>
          </p:nvPr>
        </p:nvSpPr>
        <p:spPr>
          <a:xfrm>
            <a:off x="937472" y="152925"/>
            <a:ext cx="10515600" cy="1325563"/>
          </a:xfrm>
        </p:spPr>
        <p:txBody>
          <a:bodyPr/>
          <a:lstStyle/>
          <a:p>
            <a:r>
              <a:rPr lang="en-US" dirty="0"/>
              <a:t>Blazor – full stack web apps with .NET</a:t>
            </a:r>
          </a:p>
        </p:txBody>
      </p:sp>
      <p:sp>
        <p:nvSpPr>
          <p:cNvPr id="9" name="TextBox 8">
            <a:extLst>
              <a:ext uri="{FF2B5EF4-FFF2-40B4-BE49-F238E27FC236}">
                <a16:creationId xmlns:a16="http://schemas.microsoft.com/office/drawing/2014/main" id="{400CEB64-6101-468F-B018-5641CFA407DC}"/>
              </a:ext>
            </a:extLst>
          </p:cNvPr>
          <p:cNvSpPr txBox="1"/>
          <p:nvPr/>
        </p:nvSpPr>
        <p:spPr>
          <a:xfrm>
            <a:off x="1321885" y="1682472"/>
            <a:ext cx="22618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11" name="TextBox 10">
            <a:extLst>
              <a:ext uri="{FF2B5EF4-FFF2-40B4-BE49-F238E27FC236}">
                <a16:creationId xmlns:a16="http://schemas.microsoft.com/office/drawing/2014/main" id="{60A64A65-18CD-4F3F-81E8-82FD71EB6937}"/>
              </a:ext>
            </a:extLst>
          </p:cNvPr>
          <p:cNvSpPr txBox="1"/>
          <p:nvPr/>
        </p:nvSpPr>
        <p:spPr>
          <a:xfrm>
            <a:off x="7459996" y="1727496"/>
            <a:ext cx="32078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24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6" name="Group 35">
            <a:extLst>
              <a:ext uri="{FF2B5EF4-FFF2-40B4-BE49-F238E27FC236}">
                <a16:creationId xmlns:a16="http://schemas.microsoft.com/office/drawing/2014/main" id="{B1F3EC79-F714-486F-9574-7869D937E22C}"/>
              </a:ext>
            </a:extLst>
          </p:cNvPr>
          <p:cNvGrpSpPr/>
          <p:nvPr/>
        </p:nvGrpSpPr>
        <p:grpSpPr>
          <a:xfrm>
            <a:off x="6863711" y="2069039"/>
            <a:ext cx="4813530" cy="2749133"/>
            <a:chOff x="3282391" y="3988546"/>
            <a:chExt cx="4813530" cy="2749133"/>
          </a:xfrm>
        </p:grpSpPr>
        <p:sp>
          <p:nvSpPr>
            <p:cNvPr id="29" name="Isosceles Triangle 28">
              <a:extLst>
                <a:ext uri="{FF2B5EF4-FFF2-40B4-BE49-F238E27FC236}">
                  <a16:creationId xmlns:a16="http://schemas.microsoft.com/office/drawing/2014/main" id="{95E1A7FB-8C27-4A89-B478-E9409BF4405B}"/>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C04B1D4-BA09-4BBC-AE79-38F4886EA05F}"/>
                </a:ext>
              </a:extLst>
            </p:cNvPr>
            <p:cNvSpPr/>
            <p:nvPr/>
          </p:nvSpPr>
          <p:spPr>
            <a:xfrm>
              <a:off x="3282391" y="4972367"/>
              <a:ext cx="649341" cy="77137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Graphic 16" descr="Browser window outline">
              <a:extLst>
                <a:ext uri="{FF2B5EF4-FFF2-40B4-BE49-F238E27FC236}">
                  <a16:creationId xmlns:a16="http://schemas.microsoft.com/office/drawing/2014/main" id="{8819EDF4-6D33-4977-807E-BB5D817255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5538" y="4799147"/>
              <a:ext cx="1021561" cy="1021561"/>
            </a:xfrm>
            <a:prstGeom prst="rect">
              <a:avLst/>
            </a:prstGeom>
          </p:spPr>
        </p:pic>
        <p:sp>
          <p:nvSpPr>
            <p:cNvPr id="18" name="TextBox 17">
              <a:extLst>
                <a:ext uri="{FF2B5EF4-FFF2-40B4-BE49-F238E27FC236}">
                  <a16:creationId xmlns:a16="http://schemas.microsoft.com/office/drawing/2014/main" id="{FC50012D-F441-47DF-B6E4-805521C14359}"/>
                </a:ext>
              </a:extLst>
            </p:cNvPr>
            <p:cNvSpPr txBox="1"/>
            <p:nvPr/>
          </p:nvSpPr>
          <p:spPr>
            <a:xfrm>
              <a:off x="4415916" y="5154126"/>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nvGrpSpPr>
            <p:cNvPr id="31" name="Group 30">
              <a:extLst>
                <a:ext uri="{FF2B5EF4-FFF2-40B4-BE49-F238E27FC236}">
                  <a16:creationId xmlns:a16="http://schemas.microsoft.com/office/drawing/2014/main" id="{13C424CC-2F4E-4FEC-AA7B-CCDCB4415622}"/>
                </a:ext>
              </a:extLst>
            </p:cNvPr>
            <p:cNvGrpSpPr/>
            <p:nvPr/>
          </p:nvGrpSpPr>
          <p:grpSpPr>
            <a:xfrm>
              <a:off x="6015791" y="4646045"/>
              <a:ext cx="1977417" cy="1424013"/>
              <a:chOff x="9381957" y="2138947"/>
              <a:chExt cx="2481179" cy="1973180"/>
            </a:xfrm>
          </p:grpSpPr>
          <p:sp>
            <p:nvSpPr>
              <p:cNvPr id="26" name="Rectangle 25">
                <a:extLst>
                  <a:ext uri="{FF2B5EF4-FFF2-40B4-BE49-F238E27FC236}">
                    <a16:creationId xmlns:a16="http://schemas.microsoft.com/office/drawing/2014/main" id="{F86A5314-8651-418F-98C7-65B79D7AC5F3}"/>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26C42957-68E6-481C-A1F8-5A30185C6A23}"/>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802F489C-8FCC-45A9-B6E2-7E256A5F9F9A}"/>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3" name="Graphic 32" descr="Line Arrow: Clockwise curve">
              <a:extLst>
                <a:ext uri="{FF2B5EF4-FFF2-40B4-BE49-F238E27FC236}">
                  <a16:creationId xmlns:a16="http://schemas.microsoft.com/office/drawing/2014/main" id="{CE5E2F62-8224-4AD2-AA62-352091B246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35" name="Graphic 34" descr="Line Arrow: Clockwise curve">
              <a:extLst>
                <a:ext uri="{FF2B5EF4-FFF2-40B4-BE49-F238E27FC236}">
                  <a16:creationId xmlns:a16="http://schemas.microsoft.com/office/drawing/2014/main" id="{2966A23E-2AAF-460A-86EE-0811A8815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79" name="Group 78">
            <a:extLst>
              <a:ext uri="{FF2B5EF4-FFF2-40B4-BE49-F238E27FC236}">
                <a16:creationId xmlns:a16="http://schemas.microsoft.com/office/drawing/2014/main" id="{EBF55CDF-A602-4B5A-8681-5357F65DAC4A}"/>
              </a:ext>
            </a:extLst>
          </p:cNvPr>
          <p:cNvGrpSpPr/>
          <p:nvPr/>
        </p:nvGrpSpPr>
        <p:grpSpPr>
          <a:xfrm>
            <a:off x="203688" y="1994172"/>
            <a:ext cx="5547258" cy="2749133"/>
            <a:chOff x="203688" y="2272233"/>
            <a:chExt cx="5547258" cy="2749133"/>
          </a:xfrm>
        </p:grpSpPr>
        <p:grpSp>
          <p:nvGrpSpPr>
            <p:cNvPr id="67" name="Group 66">
              <a:extLst>
                <a:ext uri="{FF2B5EF4-FFF2-40B4-BE49-F238E27FC236}">
                  <a16:creationId xmlns:a16="http://schemas.microsoft.com/office/drawing/2014/main" id="{D3C0312F-020E-44AA-830B-B896439E031C}"/>
                </a:ext>
              </a:extLst>
            </p:cNvPr>
            <p:cNvGrpSpPr/>
            <p:nvPr/>
          </p:nvGrpSpPr>
          <p:grpSpPr>
            <a:xfrm>
              <a:off x="203688" y="2272233"/>
              <a:ext cx="5547258" cy="2749133"/>
              <a:chOff x="4253056" y="1194912"/>
              <a:chExt cx="5547258" cy="2749133"/>
            </a:xfrm>
          </p:grpSpPr>
          <p:grpSp>
            <p:nvGrpSpPr>
              <p:cNvPr id="41" name="Group 40">
                <a:extLst>
                  <a:ext uri="{FF2B5EF4-FFF2-40B4-BE49-F238E27FC236}">
                    <a16:creationId xmlns:a16="http://schemas.microsoft.com/office/drawing/2014/main" id="{7DF60854-0C33-42FF-B0AC-2B2B7DF32771}"/>
                  </a:ext>
                </a:extLst>
              </p:cNvPr>
              <p:cNvGrpSpPr/>
              <p:nvPr/>
            </p:nvGrpSpPr>
            <p:grpSpPr>
              <a:xfrm>
                <a:off x="5164402" y="1194912"/>
                <a:ext cx="4635912" cy="2749133"/>
                <a:chOff x="3460008" y="3988546"/>
                <a:chExt cx="4635912" cy="2749133"/>
              </a:xfrm>
            </p:grpSpPr>
            <p:sp>
              <p:nvSpPr>
                <p:cNvPr id="42" name="Isosceles Triangle 41">
                  <a:extLst>
                    <a:ext uri="{FF2B5EF4-FFF2-40B4-BE49-F238E27FC236}">
                      <a16:creationId xmlns:a16="http://schemas.microsoft.com/office/drawing/2014/main" id="{5ECE5F0D-C478-4F49-B634-B51313F72A39}"/>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45BC0EAE-36A0-43F2-ACB0-B2473D5DED47}"/>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6FDA06F9-726E-4239-BD9B-92BF6659D06C}"/>
                    </a:ext>
                  </a:extLst>
                </p:cNvPr>
                <p:cNvGrpSpPr/>
                <p:nvPr/>
              </p:nvGrpSpPr>
              <p:grpSpPr>
                <a:xfrm>
                  <a:off x="6015791" y="4646045"/>
                  <a:ext cx="1977417" cy="1424013"/>
                  <a:chOff x="9381957" y="2138947"/>
                  <a:chExt cx="2481179" cy="1973180"/>
                </a:xfrm>
              </p:grpSpPr>
              <p:sp>
                <p:nvSpPr>
                  <p:cNvPr id="49" name="Rectangle 48">
                    <a:extLst>
                      <a:ext uri="{FF2B5EF4-FFF2-40B4-BE49-F238E27FC236}">
                        <a16:creationId xmlns:a16="http://schemas.microsoft.com/office/drawing/2014/main" id="{1A9455B0-FF37-4E77-B947-BFD1014DF3F6}"/>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39E07539-3D68-42E1-BDB7-E0C6152AB171}"/>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40" name="Graphic 39" descr="Browser window outline">
                <a:extLst>
                  <a:ext uri="{FF2B5EF4-FFF2-40B4-BE49-F238E27FC236}">
                    <a16:creationId xmlns:a16="http://schemas.microsoft.com/office/drawing/2014/main" id="{3C6E744F-0F2B-456C-B64C-6CF7A0003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53" name="Graphic 52" descr="Line Arrow: Clockwise curve">
                <a:extLst>
                  <a:ext uri="{FF2B5EF4-FFF2-40B4-BE49-F238E27FC236}">
                    <a16:creationId xmlns:a16="http://schemas.microsoft.com/office/drawing/2014/main" id="{ECA348D3-08AA-432C-9BF9-579897C2A8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55" name="Graphic 54" descr="Line Arrow: Clockwise curve">
                <a:extLst>
                  <a:ext uri="{FF2B5EF4-FFF2-40B4-BE49-F238E27FC236}">
                    <a16:creationId xmlns:a16="http://schemas.microsoft.com/office/drawing/2014/main" id="{D7137760-B9BA-4907-925B-5EA578BDE7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7" name="Graphic 6" descr="Server">
                <a:extLst>
                  <a:ext uri="{FF2B5EF4-FFF2-40B4-BE49-F238E27FC236}">
                    <a16:creationId xmlns:a16="http://schemas.microsoft.com/office/drawing/2014/main" id="{89BDCAA0-7252-4F1A-8C4F-480B06014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57" name="TextBox 56">
                <a:extLst>
                  <a:ext uri="{FF2B5EF4-FFF2-40B4-BE49-F238E27FC236}">
                    <a16:creationId xmlns:a16="http://schemas.microsoft.com/office/drawing/2014/main" id="{DECB5078-C0DC-48DD-A648-6257741C0CA9}"/>
                  </a:ext>
                </a:extLst>
              </p:cNvPr>
              <p:cNvSpPr txBox="1"/>
              <p:nvPr/>
            </p:nvSpPr>
            <p:spPr>
              <a:xfrm>
                <a:off x="4407808" y="2442179"/>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sp>
          <p:nvSpPr>
            <p:cNvPr id="70" name="TextBox 69">
              <a:extLst>
                <a:ext uri="{FF2B5EF4-FFF2-40B4-BE49-F238E27FC236}">
                  <a16:creationId xmlns:a16="http://schemas.microsoft.com/office/drawing/2014/main" id="{672D71B8-1859-4820-9B86-DD8C5E74C238}"/>
                </a:ext>
              </a:extLst>
            </p:cNvPr>
            <p:cNvSpPr txBox="1"/>
            <p:nvPr/>
          </p:nvSpPr>
          <p:spPr>
            <a:xfrm>
              <a:off x="1321885" y="3405455"/>
              <a:ext cx="1468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78" name="TextBox 77">
            <a:extLst>
              <a:ext uri="{FF2B5EF4-FFF2-40B4-BE49-F238E27FC236}">
                <a16:creationId xmlns:a16="http://schemas.microsoft.com/office/drawing/2014/main" id="{951D96CF-2D26-479F-91CE-EC641FB3E3D2}"/>
              </a:ext>
            </a:extLst>
          </p:cNvPr>
          <p:cNvSpPr txBox="1"/>
          <p:nvPr/>
        </p:nvSpPr>
        <p:spPr>
          <a:xfrm>
            <a:off x="1225249" y="4455889"/>
            <a:ext cx="3694330" cy="1600438"/>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Full access to server capabilities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Fast to startup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Code never leaves the server</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Supports older browsers &amp; thin clients</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Requires persistent connection</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Higher UI latency</a:t>
            </a:r>
          </a:p>
        </p:txBody>
      </p:sp>
      <p:sp>
        <p:nvSpPr>
          <p:cNvPr id="81" name="TextBox 80">
            <a:extLst>
              <a:ext uri="{FF2B5EF4-FFF2-40B4-BE49-F238E27FC236}">
                <a16:creationId xmlns:a16="http://schemas.microsoft.com/office/drawing/2014/main" id="{AEE78B80-E33E-4737-87DE-EA89648E1B2D}"/>
              </a:ext>
            </a:extLst>
          </p:cNvPr>
          <p:cNvSpPr txBox="1"/>
          <p:nvPr/>
        </p:nvSpPr>
        <p:spPr>
          <a:xfrm>
            <a:off x="7463302" y="4457214"/>
            <a:ext cx="4238409" cy="1716817"/>
          </a:xfrm>
          <a:prstGeom prst="rect">
            <a:avLst/>
          </a:prstGeom>
          <a:noFill/>
        </p:spPr>
        <p:txBody>
          <a:bodyPr wrap="square">
            <a:spAutoFit/>
          </a:bodyPr>
          <a:lstStyle/>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Runs fully client-side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No required server component</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Host as a static site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Can execute offline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Larger download size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Slower runtime performance</a:t>
            </a:r>
          </a:p>
        </p:txBody>
      </p:sp>
      <p:cxnSp>
        <p:nvCxnSpPr>
          <p:cNvPr id="82" name="Straight Connector 81">
            <a:extLst>
              <a:ext uri="{FF2B5EF4-FFF2-40B4-BE49-F238E27FC236}">
                <a16:creationId xmlns:a16="http://schemas.microsoft.com/office/drawing/2014/main" id="{CEA69DE2-38FE-46AB-9580-0B98A7C01451}"/>
              </a:ext>
            </a:extLst>
          </p:cNvPr>
          <p:cNvCxnSpPr>
            <a:cxnSpLocks/>
          </p:cNvCxnSpPr>
          <p:nvPr/>
        </p:nvCxnSpPr>
        <p:spPr>
          <a:xfrm>
            <a:off x="6323819" y="1815861"/>
            <a:ext cx="0" cy="292744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D17BB2B1-A249-4867-9A9F-673271DDBD7C}"/>
              </a:ext>
            </a:extLst>
          </p:cNvPr>
          <p:cNvGrpSpPr/>
          <p:nvPr/>
        </p:nvGrpSpPr>
        <p:grpSpPr>
          <a:xfrm>
            <a:off x="0" y="4375214"/>
            <a:ext cx="12191999" cy="2286283"/>
            <a:chOff x="0" y="4375214"/>
            <a:chExt cx="12191999" cy="2286283"/>
          </a:xfrm>
        </p:grpSpPr>
        <p:grpSp>
          <p:nvGrpSpPr>
            <p:cNvPr id="89" name="Group 88">
              <a:extLst>
                <a:ext uri="{FF2B5EF4-FFF2-40B4-BE49-F238E27FC236}">
                  <a16:creationId xmlns:a16="http://schemas.microsoft.com/office/drawing/2014/main" id="{76FB3A4A-EECC-47CF-8BFF-442268B39B57}"/>
                </a:ext>
              </a:extLst>
            </p:cNvPr>
            <p:cNvGrpSpPr/>
            <p:nvPr/>
          </p:nvGrpSpPr>
          <p:grpSpPr>
            <a:xfrm>
              <a:off x="0" y="4375214"/>
              <a:ext cx="12191999" cy="2286283"/>
              <a:chOff x="1" y="3741655"/>
              <a:chExt cx="12191999" cy="2286283"/>
            </a:xfrm>
          </p:grpSpPr>
          <p:sp>
            <p:nvSpPr>
              <p:cNvPr id="88" name="Rectangle 87">
                <a:extLst>
                  <a:ext uri="{FF2B5EF4-FFF2-40B4-BE49-F238E27FC236}">
                    <a16:creationId xmlns:a16="http://schemas.microsoft.com/office/drawing/2014/main" id="{C16104AE-852E-4259-A5FC-8540C93268D1}"/>
                  </a:ext>
                </a:extLst>
              </p:cNvPr>
              <p:cNvSpPr/>
              <p:nvPr/>
            </p:nvSpPr>
            <p:spPr>
              <a:xfrm>
                <a:off x="1" y="3741655"/>
                <a:ext cx="12191999" cy="2286283"/>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9C7783CE-B78D-41B1-8136-6A7475D45629}"/>
                  </a:ext>
                </a:extLst>
              </p:cNvPr>
              <p:cNvSpPr txBox="1"/>
              <p:nvPr/>
            </p:nvSpPr>
            <p:spPr>
              <a:xfrm>
                <a:off x="3191013" y="3973636"/>
                <a:ext cx="5809976" cy="1806648"/>
              </a:xfrm>
              <a:prstGeom prst="rect">
                <a:avLst/>
              </a:prstGeom>
              <a:noFill/>
            </p:spPr>
            <p:txBody>
              <a:bodyPr wrap="square">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ahead-of-time (AOT) compilation</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Smaller 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app download size</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Error boundaries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 type inference &amp; generic type constraints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Dynamic components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state persistence during prerendering</a:t>
                </a:r>
              </a:p>
            </p:txBody>
          </p:sp>
        </p:grpSp>
        <p:sp>
          <p:nvSpPr>
            <p:cNvPr id="91" name="TextBox 90">
              <a:extLst>
                <a:ext uri="{FF2B5EF4-FFF2-40B4-BE49-F238E27FC236}">
                  <a16:creationId xmlns:a16="http://schemas.microsoft.com/office/drawing/2014/main" id="{1697ABBB-E558-4C72-A907-8861D26DDDA0}"/>
                </a:ext>
              </a:extLst>
            </p:cNvPr>
            <p:cNvSpPr txBox="1"/>
            <p:nvPr/>
          </p:nvSpPr>
          <p:spPr>
            <a:xfrm>
              <a:off x="1058251" y="517552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6 </a:t>
              </a:r>
            </a:p>
          </p:txBody>
        </p:sp>
      </p:grpSp>
    </p:spTree>
    <p:extLst>
      <p:ext uri="{BB962C8B-B14F-4D97-AF65-F5344CB8AC3E}">
        <p14:creationId xmlns:p14="http://schemas.microsoft.com/office/powerpoint/2010/main" val="365069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1000"/>
                                        <p:tgtEl>
                                          <p:spTgt spid="82"/>
                                        </p:tgtEl>
                                      </p:cBhvr>
                                    </p:animEffect>
                                  </p:childTnLst>
                                </p:cTn>
                              </p:par>
                              <p:par>
                                <p:cTn id="8" presetID="42"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1000"/>
                                        <p:tgtEl>
                                          <p:spTgt spid="79"/>
                                        </p:tgtEl>
                                      </p:cBhvr>
                                    </p:animEffect>
                                    <p:anim calcmode="lin" valueType="num">
                                      <p:cBhvr>
                                        <p:cTn id="11" dur="1000" fill="hold"/>
                                        <p:tgtEl>
                                          <p:spTgt spid="79"/>
                                        </p:tgtEl>
                                        <p:attrNameLst>
                                          <p:attrName>ppt_x</p:attrName>
                                        </p:attrNameLst>
                                      </p:cBhvr>
                                      <p:tavLst>
                                        <p:tav tm="0">
                                          <p:val>
                                            <p:strVal val="#ppt_x"/>
                                          </p:val>
                                        </p:tav>
                                        <p:tav tm="100000">
                                          <p:val>
                                            <p:strVal val="#ppt_x"/>
                                          </p:val>
                                        </p:tav>
                                      </p:tavLst>
                                    </p:anim>
                                    <p:anim calcmode="lin" valueType="num">
                                      <p:cBhvr>
                                        <p:cTn id="12" dur="1000" fill="hold"/>
                                        <p:tgtEl>
                                          <p:spTgt spid="7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0" presetClass="entr" presetSubtype="0" fill="hold" grpId="1"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78"/>
                                        </p:tgtEl>
                                      </p:cBhvr>
                                    </p:animEffect>
                                    <p:set>
                                      <p:cBhvr>
                                        <p:cTn id="29" dur="1" fill="hold">
                                          <p:stCondLst>
                                            <p:cond delay="499"/>
                                          </p:stCondLst>
                                        </p:cTn>
                                        <p:tgtEl>
                                          <p:spTgt spid="78"/>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81"/>
                                        </p:tgtEl>
                                      </p:cBhvr>
                                    </p:animEffect>
                                    <p:set>
                                      <p:cBhvr>
                                        <p:cTn id="32" dur="1" fill="hold">
                                          <p:stCondLst>
                                            <p:cond delay="499"/>
                                          </p:stCondLst>
                                        </p:cTn>
                                        <p:tgtEl>
                                          <p:spTgt spid="81"/>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left)">
                                      <p:cBhvr>
                                        <p:cTn id="3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P spid="81" grpId="0"/>
      <p:bldP spid="8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787557" y="3452957"/>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28077"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8" y="957293"/>
            <a:ext cx="2417836" cy="5610806"/>
            <a:chOff x="9244254" y="1451039"/>
            <a:chExt cx="2417836" cy="561080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AI</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07604" y="1464864"/>
              <a:ext cx="1311641" cy="2075963"/>
              <a:chOff x="654994" y="1444306"/>
              <a:chExt cx="1311641"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38615" y="1738500"/>
              <a:ext cx="1280703" cy="1351052"/>
              <a:chOff x="3136206" y="1720818"/>
              <a:chExt cx="1280703" cy="1351052"/>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78177" y="3445680"/>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0" y="955464"/>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1023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044DE-C83D-4B80-BCA4-917D6091DA3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084"/>
          <a:stretch/>
        </p:blipFill>
        <p:spPr>
          <a:xfrm>
            <a:off x="6937847" y="1561432"/>
            <a:ext cx="5340619" cy="4794635"/>
          </a:xfrm>
          <a:prstGeom prst="rect">
            <a:avLst/>
          </a:prstGeom>
        </p:spPr>
      </p:pic>
      <p:sp>
        <p:nvSpPr>
          <p:cNvPr id="2" name="Title 1">
            <a:extLst>
              <a:ext uri="{FF2B5EF4-FFF2-40B4-BE49-F238E27FC236}">
                <a16:creationId xmlns:a16="http://schemas.microsoft.com/office/drawing/2014/main" id="{227E3CC9-6FCE-4012-9693-A6FA2F79E556}"/>
              </a:ext>
            </a:extLst>
          </p:cNvPr>
          <p:cNvSpPr>
            <a:spLocks noGrp="1"/>
          </p:cNvSpPr>
          <p:nvPr>
            <p:ph type="title"/>
          </p:nvPr>
        </p:nvSpPr>
        <p:spPr/>
        <p:txBody>
          <a:bodyPr/>
          <a:lstStyle/>
          <a:p>
            <a:r>
              <a:rPr lang="en-US" dirty="0"/>
              <a:t>Blazor Fluent UI Components</a:t>
            </a:r>
          </a:p>
        </p:txBody>
      </p:sp>
      <p:sp>
        <p:nvSpPr>
          <p:cNvPr id="4" name="Content Placeholder 3">
            <a:extLst>
              <a:ext uri="{FF2B5EF4-FFF2-40B4-BE49-F238E27FC236}">
                <a16:creationId xmlns:a16="http://schemas.microsoft.com/office/drawing/2014/main" id="{CFEA2ABE-7813-4453-BBE2-0C99EDBCB75B}"/>
              </a:ext>
            </a:extLst>
          </p:cNvPr>
          <p:cNvSpPr>
            <a:spLocks noGrp="1"/>
          </p:cNvSpPr>
          <p:nvPr>
            <p:ph idx="1"/>
          </p:nvPr>
        </p:nvSpPr>
        <p:spPr>
          <a:xfrm>
            <a:off x="838200" y="2495921"/>
            <a:ext cx="5771147" cy="3637082"/>
          </a:xfrm>
        </p:spPr>
        <p:txBody>
          <a:bodyPr>
            <a:normAutofit/>
          </a:bodyPr>
          <a:lstStyle/>
          <a:p>
            <a:r>
              <a:rPr lang="en-US" dirty="0"/>
              <a:t>40+ Blazor components </a:t>
            </a:r>
          </a:p>
          <a:p>
            <a:r>
              <a:rPr lang="en-US" dirty="0"/>
              <a:t>Fully accessible with light, dark, and high contrast modes</a:t>
            </a:r>
          </a:p>
          <a:p>
            <a:r>
              <a:rPr lang="en-US" dirty="0"/>
              <a:t>Default styles match the latest Windows 11 Fluent visuals </a:t>
            </a:r>
          </a:p>
          <a:p>
            <a:r>
              <a:rPr lang="en-US" dirty="0"/>
              <a:t>Integration with web, Windows, Teams, Office, and more</a:t>
            </a:r>
          </a:p>
        </p:txBody>
      </p:sp>
      <p:sp>
        <p:nvSpPr>
          <p:cNvPr id="5" name="Content Placeholder 4">
            <a:extLst>
              <a:ext uri="{FF2B5EF4-FFF2-40B4-BE49-F238E27FC236}">
                <a16:creationId xmlns:a16="http://schemas.microsoft.com/office/drawing/2014/main" id="{21D03A05-98FB-4ECB-8798-8DB028033082}"/>
              </a:ext>
            </a:extLst>
          </p:cNvPr>
          <p:cNvSpPr>
            <a:spLocks noGrp="1"/>
          </p:cNvSpPr>
          <p:nvPr>
            <p:ph idx="13"/>
          </p:nvPr>
        </p:nvSpPr>
        <p:spPr>
          <a:xfrm>
            <a:off x="838200" y="6064194"/>
            <a:ext cx="10515600" cy="579149"/>
          </a:xfrm>
        </p:spPr>
        <p:txBody>
          <a:bodyPr>
            <a:normAutofit/>
          </a:bodyPr>
          <a:lstStyle/>
          <a:p>
            <a:r>
              <a:rPr lang="en-US" sz="2400" dirty="0"/>
              <a:t>aka.ms/blazor-fluent-ui </a:t>
            </a:r>
          </a:p>
        </p:txBody>
      </p:sp>
      <p:pic>
        <p:nvPicPr>
          <p:cNvPr id="1026" name="x_Picture 2" descr="Graphical user interface&#10;&#10;Description automatically generated">
            <a:extLst>
              <a:ext uri="{FF2B5EF4-FFF2-40B4-BE49-F238E27FC236}">
                <a16:creationId xmlns:a16="http://schemas.microsoft.com/office/drawing/2014/main" id="{42191446-DDFB-479B-A9A8-01765E4C1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496" y="1892974"/>
            <a:ext cx="4791240" cy="313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7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3532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grpId="1" nodeType="withEffect">
                                  <p:stCondLst>
                                    <p:cond delay="0"/>
                                  </p:stCondLst>
                                  <p:childTnLst>
                                    <p:animMotion origin="layout" path="M 0 -7.40741E-7 L 0 0.03287 " pathEditMode="relative" rAng="0" ptsTypes="AA">
                                      <p:cBhvr>
                                        <p:cTn id="4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normAutofit/>
          </a:bodyPr>
          <a:lstStyle/>
          <a:p>
            <a:r>
              <a:rPr lang="en-US" sz="3600" dirty="0"/>
              <a:t>Hybrid apps with Blazor &amp; .NET MAUI</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Can use 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container &amp; controls</a:t>
            </a:r>
          </a:p>
        </p:txBody>
      </p:sp>
      <p:grpSp>
        <p:nvGrpSpPr>
          <p:cNvPr id="147" name="Group 146">
            <a:extLst>
              <a:ext uri="{FF2B5EF4-FFF2-40B4-BE49-F238E27FC236}">
                <a16:creationId xmlns:a16="http://schemas.microsoft.com/office/drawing/2014/main" id="{757A5F94-7AB2-435A-8231-176C5E9D996E}"/>
              </a:ext>
            </a:extLst>
          </p:cNvPr>
          <p:cNvGrpSpPr/>
          <p:nvPr/>
        </p:nvGrpSpPr>
        <p:grpSpPr>
          <a:xfrm>
            <a:off x="764473" y="4240010"/>
            <a:ext cx="4646681" cy="1612452"/>
            <a:chOff x="764473" y="4240010"/>
            <a:chExt cx="4646681" cy="1612452"/>
          </a:xfrm>
        </p:grpSpPr>
        <p:grpSp>
          <p:nvGrpSpPr>
            <p:cNvPr id="148" name="Group 147">
              <a:extLst>
                <a:ext uri="{FF2B5EF4-FFF2-40B4-BE49-F238E27FC236}">
                  <a16:creationId xmlns:a16="http://schemas.microsoft.com/office/drawing/2014/main" id="{8188C2F3-053C-4766-A74A-16298B0562CA}"/>
                </a:ext>
              </a:extLst>
            </p:cNvPr>
            <p:cNvGrpSpPr/>
            <p:nvPr/>
          </p:nvGrpSpPr>
          <p:grpSpPr>
            <a:xfrm>
              <a:off x="764473" y="4835245"/>
              <a:ext cx="4646681" cy="1017217"/>
              <a:chOff x="769916" y="4835245"/>
              <a:chExt cx="4646681" cy="1017217"/>
            </a:xfrm>
          </p:grpSpPr>
          <p:grpSp>
            <p:nvGrpSpPr>
              <p:cNvPr id="162" name="Group 161">
                <a:extLst>
                  <a:ext uri="{FF2B5EF4-FFF2-40B4-BE49-F238E27FC236}">
                    <a16:creationId xmlns:a16="http://schemas.microsoft.com/office/drawing/2014/main" id="{230020E9-8DE8-4728-8E6D-3D7A2D497FB7}"/>
                  </a:ext>
                </a:extLst>
              </p:cNvPr>
              <p:cNvGrpSpPr/>
              <p:nvPr/>
            </p:nvGrpSpPr>
            <p:grpSpPr>
              <a:xfrm>
                <a:off x="3247831" y="4938062"/>
                <a:ext cx="914400" cy="914400"/>
                <a:chOff x="2212166" y="5530079"/>
                <a:chExt cx="914400" cy="914400"/>
              </a:xfrm>
            </p:grpSpPr>
            <p:sp>
              <p:nvSpPr>
                <p:cNvPr id="176" name="TextBox 175">
                  <a:extLst>
                    <a:ext uri="{FF2B5EF4-FFF2-40B4-BE49-F238E27FC236}">
                      <a16:creationId xmlns:a16="http://schemas.microsoft.com/office/drawing/2014/main" id="{69306B91-62AA-43B4-8AE2-C01D62DC67CF}"/>
                    </a:ext>
                  </a:extLst>
                </p:cNvPr>
                <p:cNvSpPr txBox="1"/>
                <p:nvPr/>
              </p:nvSpPr>
              <p:spPr>
                <a:xfrm>
                  <a:off x="2450054" y="5824174"/>
                  <a:ext cx="4651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77" name="Graphic 176" descr="Smart Phone with solid fill">
                  <a:extLst>
                    <a:ext uri="{FF2B5EF4-FFF2-40B4-BE49-F238E27FC236}">
                      <a16:creationId xmlns:a16="http://schemas.microsoft.com/office/drawing/2014/main" id="{D75137F9-85EE-4D7A-A762-CEC605CD1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63" name="Group 162">
                <a:extLst>
                  <a:ext uri="{FF2B5EF4-FFF2-40B4-BE49-F238E27FC236}">
                    <a16:creationId xmlns:a16="http://schemas.microsoft.com/office/drawing/2014/main" id="{538D85E3-90EC-4564-9444-ABE74F305DDF}"/>
                  </a:ext>
                </a:extLst>
              </p:cNvPr>
              <p:cNvGrpSpPr/>
              <p:nvPr/>
            </p:nvGrpSpPr>
            <p:grpSpPr>
              <a:xfrm>
                <a:off x="4502197" y="4936615"/>
                <a:ext cx="914400" cy="914400"/>
                <a:chOff x="5187159" y="4792658"/>
                <a:chExt cx="914400" cy="914400"/>
              </a:xfrm>
            </p:grpSpPr>
            <p:pic>
              <p:nvPicPr>
                <p:cNvPr id="174" name="Picture 173">
                  <a:extLst>
                    <a:ext uri="{FF2B5EF4-FFF2-40B4-BE49-F238E27FC236}">
                      <a16:creationId xmlns:a16="http://schemas.microsoft.com/office/drawing/2014/main" id="{F1B2DE3E-95F3-474A-834F-5E2E99DC0140}"/>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175" name="Graphic 174" descr="Smart Phone outline">
                  <a:extLst>
                    <a:ext uri="{FF2B5EF4-FFF2-40B4-BE49-F238E27FC236}">
                      <a16:creationId xmlns:a16="http://schemas.microsoft.com/office/drawing/2014/main" id="{665BFAE0-3C78-4A2F-A7CA-8B466C90D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64" name="Group 163">
                <a:extLst>
                  <a:ext uri="{FF2B5EF4-FFF2-40B4-BE49-F238E27FC236}">
                    <a16:creationId xmlns:a16="http://schemas.microsoft.com/office/drawing/2014/main" id="{ABBDE66B-E847-4A5B-8B17-1B998349727E}"/>
                  </a:ext>
                </a:extLst>
              </p:cNvPr>
              <p:cNvGrpSpPr/>
              <p:nvPr/>
            </p:nvGrpSpPr>
            <p:grpSpPr>
              <a:xfrm>
                <a:off x="2008873" y="4843985"/>
                <a:ext cx="914400" cy="914400"/>
                <a:chOff x="1986003" y="5319061"/>
                <a:chExt cx="914400" cy="914400"/>
              </a:xfrm>
            </p:grpSpPr>
            <p:sp>
              <p:nvSpPr>
                <p:cNvPr id="172" name="TextBox 171">
                  <a:extLst>
                    <a:ext uri="{FF2B5EF4-FFF2-40B4-BE49-F238E27FC236}">
                      <a16:creationId xmlns:a16="http://schemas.microsoft.com/office/drawing/2014/main" id="{0B4557F3-EE70-4A3A-8B76-351A46C60A95}"/>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173" name="Graphic 172" descr="Laptop with solid fill">
                  <a:extLst>
                    <a:ext uri="{FF2B5EF4-FFF2-40B4-BE49-F238E27FC236}">
                      <a16:creationId xmlns:a16="http://schemas.microsoft.com/office/drawing/2014/main" id="{5AA473D4-6DF9-45E1-B90B-EBA78873D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165" name="Group 164">
                <a:extLst>
                  <a:ext uri="{FF2B5EF4-FFF2-40B4-BE49-F238E27FC236}">
                    <a16:creationId xmlns:a16="http://schemas.microsoft.com/office/drawing/2014/main" id="{0EEBA200-0437-43E2-9702-F5A7A299220F}"/>
                  </a:ext>
                </a:extLst>
              </p:cNvPr>
              <p:cNvGrpSpPr/>
              <p:nvPr/>
            </p:nvGrpSpPr>
            <p:grpSpPr>
              <a:xfrm>
                <a:off x="769916" y="4835245"/>
                <a:ext cx="914400" cy="914400"/>
                <a:chOff x="769916" y="4835245"/>
                <a:chExt cx="914400" cy="914400"/>
              </a:xfrm>
            </p:grpSpPr>
            <p:grpSp>
              <p:nvGrpSpPr>
                <p:cNvPr id="166" name="Group 42">
                  <a:extLst>
                    <a:ext uri="{FF2B5EF4-FFF2-40B4-BE49-F238E27FC236}">
                      <a16:creationId xmlns:a16="http://schemas.microsoft.com/office/drawing/2014/main" id="{06894C36-452F-4B24-A2EB-9A2E4E1A2C5F}"/>
                    </a:ext>
                  </a:extLst>
                </p:cNvPr>
                <p:cNvGrpSpPr>
                  <a:grpSpLocks noChangeAspect="1"/>
                </p:cNvGrpSpPr>
                <p:nvPr/>
              </p:nvGrpSpPr>
              <p:grpSpPr bwMode="auto">
                <a:xfrm>
                  <a:off x="1135999" y="5160126"/>
                  <a:ext cx="179625" cy="186207"/>
                  <a:chOff x="3492" y="1769"/>
                  <a:chExt cx="854" cy="864"/>
                </a:xfrm>
                <a:solidFill>
                  <a:srgbClr val="FFFFFF"/>
                </a:solidFill>
              </p:grpSpPr>
              <p:sp>
                <p:nvSpPr>
                  <p:cNvPr id="168" name="Freeform 43">
                    <a:extLst>
                      <a:ext uri="{FF2B5EF4-FFF2-40B4-BE49-F238E27FC236}">
                        <a16:creationId xmlns:a16="http://schemas.microsoft.com/office/drawing/2014/main" id="{E4A019B2-18BB-4AF4-86A4-68F30F0959B6}"/>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Freeform 44">
                    <a:extLst>
                      <a:ext uri="{FF2B5EF4-FFF2-40B4-BE49-F238E27FC236}">
                        <a16:creationId xmlns:a16="http://schemas.microsoft.com/office/drawing/2014/main" id="{37B887B5-D0AB-4180-A8DD-4D8ED8CAFB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Freeform 45">
                    <a:extLst>
                      <a:ext uri="{FF2B5EF4-FFF2-40B4-BE49-F238E27FC236}">
                        <a16:creationId xmlns:a16="http://schemas.microsoft.com/office/drawing/2014/main" id="{A16B6257-1275-495B-8146-08B255EC7183}"/>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1" name="Freeform 46">
                    <a:extLst>
                      <a:ext uri="{FF2B5EF4-FFF2-40B4-BE49-F238E27FC236}">
                        <a16:creationId xmlns:a16="http://schemas.microsoft.com/office/drawing/2014/main" id="{A21D10F2-B08C-4CCA-A54B-CD6FED27816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167" name="Graphic 166" descr="Laptop outline">
                  <a:extLst>
                    <a:ext uri="{FF2B5EF4-FFF2-40B4-BE49-F238E27FC236}">
                      <a16:creationId xmlns:a16="http://schemas.microsoft.com/office/drawing/2014/main" id="{1991110C-DB0D-4F1E-9BE8-7D973DA21C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49" name="Group 148">
              <a:extLst>
                <a:ext uri="{FF2B5EF4-FFF2-40B4-BE49-F238E27FC236}">
                  <a16:creationId xmlns:a16="http://schemas.microsoft.com/office/drawing/2014/main" id="{6CAEF5CE-5A14-408D-94F8-337AAA6F3ACE}"/>
                </a:ext>
              </a:extLst>
            </p:cNvPr>
            <p:cNvGrpSpPr/>
            <p:nvPr/>
          </p:nvGrpSpPr>
          <p:grpSpPr>
            <a:xfrm>
              <a:off x="1158602" y="4240010"/>
              <a:ext cx="3839048" cy="595235"/>
              <a:chOff x="1158602" y="4240010"/>
              <a:chExt cx="3839048" cy="595235"/>
            </a:xfrm>
          </p:grpSpPr>
          <p:grpSp>
            <p:nvGrpSpPr>
              <p:cNvPr id="150" name="Group 149">
                <a:extLst>
                  <a:ext uri="{FF2B5EF4-FFF2-40B4-BE49-F238E27FC236}">
                    <a16:creationId xmlns:a16="http://schemas.microsoft.com/office/drawing/2014/main" id="{2D5F0B76-98A0-410B-9FA8-6CE94C4E7B00}"/>
                  </a:ext>
                </a:extLst>
              </p:cNvPr>
              <p:cNvGrpSpPr/>
              <p:nvPr/>
            </p:nvGrpSpPr>
            <p:grpSpPr>
              <a:xfrm rot="10800000">
                <a:off x="1158602" y="4244154"/>
                <a:ext cx="157022" cy="558777"/>
                <a:chOff x="1629501" y="2666967"/>
                <a:chExt cx="125906" cy="558777"/>
              </a:xfrm>
            </p:grpSpPr>
            <p:cxnSp>
              <p:nvCxnSpPr>
                <p:cNvPr id="160" name="Straight Connector 159">
                  <a:extLst>
                    <a:ext uri="{FF2B5EF4-FFF2-40B4-BE49-F238E27FC236}">
                      <a16:creationId xmlns:a16="http://schemas.microsoft.com/office/drawing/2014/main" id="{AAC3F6F6-80CF-4593-BDEE-6AC31FA77089}"/>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161" name="Oval 160">
                  <a:extLst>
                    <a:ext uri="{FF2B5EF4-FFF2-40B4-BE49-F238E27FC236}">
                      <a16:creationId xmlns:a16="http://schemas.microsoft.com/office/drawing/2014/main" id="{857D7B9B-4A33-4563-A29E-C7B197A34CD2}"/>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02393954-77F4-4DD7-AD4A-7BEF8E89EC71}"/>
                  </a:ext>
                </a:extLst>
              </p:cNvPr>
              <p:cNvGrpSpPr/>
              <p:nvPr/>
            </p:nvGrpSpPr>
            <p:grpSpPr>
              <a:xfrm>
                <a:off x="2368309" y="4267340"/>
                <a:ext cx="157022" cy="567905"/>
                <a:chOff x="2368309" y="4267340"/>
                <a:chExt cx="157022" cy="567905"/>
              </a:xfrm>
            </p:grpSpPr>
            <p:cxnSp>
              <p:nvCxnSpPr>
                <p:cNvPr id="158" name="Straight Connector 157">
                  <a:extLst>
                    <a:ext uri="{FF2B5EF4-FFF2-40B4-BE49-F238E27FC236}">
                      <a16:creationId xmlns:a16="http://schemas.microsoft.com/office/drawing/2014/main" id="{4F0E39D9-29D1-48A4-969D-B45DD9F3B6AE}"/>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159" name="Oval 158">
                  <a:extLst>
                    <a:ext uri="{FF2B5EF4-FFF2-40B4-BE49-F238E27FC236}">
                      <a16:creationId xmlns:a16="http://schemas.microsoft.com/office/drawing/2014/main" id="{3C8A81B1-47FA-4D1C-81C7-16E5D765ADB2}"/>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2" name="Group 151">
                <a:extLst>
                  <a:ext uri="{FF2B5EF4-FFF2-40B4-BE49-F238E27FC236}">
                    <a16:creationId xmlns:a16="http://schemas.microsoft.com/office/drawing/2014/main" id="{6A700E70-3A7E-47AA-839A-324C449676F9}"/>
                  </a:ext>
                </a:extLst>
              </p:cNvPr>
              <p:cNvGrpSpPr/>
              <p:nvPr/>
            </p:nvGrpSpPr>
            <p:grpSpPr>
              <a:xfrm>
                <a:off x="3621141" y="4240010"/>
                <a:ext cx="157022" cy="576645"/>
                <a:chOff x="3587721" y="4267340"/>
                <a:chExt cx="157022" cy="576645"/>
              </a:xfrm>
            </p:grpSpPr>
            <p:cxnSp>
              <p:nvCxnSpPr>
                <p:cNvPr id="156" name="Straight Connector 155">
                  <a:extLst>
                    <a:ext uri="{FF2B5EF4-FFF2-40B4-BE49-F238E27FC236}">
                      <a16:creationId xmlns:a16="http://schemas.microsoft.com/office/drawing/2014/main" id="{2940F304-4F82-49C8-901A-681614DD85CB}"/>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157" name="Oval 156">
                  <a:extLst>
                    <a:ext uri="{FF2B5EF4-FFF2-40B4-BE49-F238E27FC236}">
                      <a16:creationId xmlns:a16="http://schemas.microsoft.com/office/drawing/2014/main" id="{155288EA-4D95-4EB3-998E-0FF1C8D3AC60}"/>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3" name="Group 152">
                <a:extLst>
                  <a:ext uri="{FF2B5EF4-FFF2-40B4-BE49-F238E27FC236}">
                    <a16:creationId xmlns:a16="http://schemas.microsoft.com/office/drawing/2014/main" id="{4B3624CC-5896-4CDF-B267-49B8B010751B}"/>
                  </a:ext>
                </a:extLst>
              </p:cNvPr>
              <p:cNvGrpSpPr/>
              <p:nvPr/>
            </p:nvGrpSpPr>
            <p:grpSpPr>
              <a:xfrm>
                <a:off x="4840628" y="4244154"/>
                <a:ext cx="157022" cy="558076"/>
                <a:chOff x="4858561" y="4282039"/>
                <a:chExt cx="157022" cy="558076"/>
              </a:xfrm>
            </p:grpSpPr>
            <p:cxnSp>
              <p:nvCxnSpPr>
                <p:cNvPr id="154" name="Straight Connector 153">
                  <a:extLst>
                    <a:ext uri="{FF2B5EF4-FFF2-40B4-BE49-F238E27FC236}">
                      <a16:creationId xmlns:a16="http://schemas.microsoft.com/office/drawing/2014/main" id="{10BE4B20-DEBB-4563-A04D-0BEE23254E4D}"/>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155" name="Oval 154">
                  <a:extLst>
                    <a:ext uri="{FF2B5EF4-FFF2-40B4-BE49-F238E27FC236}">
                      <a16:creationId xmlns:a16="http://schemas.microsoft.com/office/drawing/2014/main" id="{120326DB-C425-44EC-889B-C5C340536A49}"/>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6154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500"/>
                                        <p:tgtEl>
                                          <p:spTgt spid="58">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8">
                                            <p:txEl>
                                              <p:pRg st="2" end="2"/>
                                            </p:txEl>
                                          </p:spTgt>
                                        </p:tgtEl>
                                        <p:attrNameLst>
                                          <p:attrName>style.visibility</p:attrName>
                                        </p:attrNameLst>
                                      </p:cBhvr>
                                      <p:to>
                                        <p:strVal val="visible"/>
                                      </p:to>
                                    </p:set>
                                    <p:animEffect transition="in" filter="fade">
                                      <p:cBhvr>
                                        <p:cTn id="27" dur="500"/>
                                        <p:tgtEl>
                                          <p:spTgt spid="58">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8">
                                            <p:txEl>
                                              <p:pRg st="4" end="4"/>
                                            </p:txEl>
                                          </p:spTgt>
                                        </p:tgtEl>
                                        <p:attrNameLst>
                                          <p:attrName>style.visibility</p:attrName>
                                        </p:attrNameLst>
                                      </p:cBhvr>
                                      <p:to>
                                        <p:strVal val="visible"/>
                                      </p:to>
                                    </p:set>
                                    <p:animEffect transition="in" filter="fade">
                                      <p:cBhvr>
                                        <p:cTn id="31" dur="500"/>
                                        <p:tgtEl>
                                          <p:spTgt spid="58">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58">
                                            <p:txEl>
                                              <p:pRg st="6" end="6"/>
                                            </p:txEl>
                                          </p:spTgt>
                                        </p:tgtEl>
                                        <p:attrNameLst>
                                          <p:attrName>style.visibility</p:attrName>
                                        </p:attrNameLst>
                                      </p:cBhvr>
                                      <p:to>
                                        <p:strVal val="visible"/>
                                      </p:to>
                                    </p:set>
                                    <p:animEffect transition="in" filter="fade">
                                      <p:cBhvr>
                                        <p:cTn id="35"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Simplified development </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963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2293-B774-4455-9170-3B8862A0AA1B}"/>
              </a:ext>
            </a:extLst>
          </p:cNvPr>
          <p:cNvSpPr>
            <a:spLocks noGrp="1"/>
          </p:cNvSpPr>
          <p:nvPr>
            <p:ph type="title"/>
          </p:nvPr>
        </p:nvSpPr>
        <p:spPr/>
        <p:txBody>
          <a:bodyPr/>
          <a:lstStyle/>
          <a:p>
            <a:r>
              <a:rPr lang="en-US" dirty="0"/>
              <a:t>Hot reload everywhere</a:t>
            </a:r>
          </a:p>
        </p:txBody>
      </p:sp>
      <p:sp>
        <p:nvSpPr>
          <p:cNvPr id="3" name="Content Placeholder 2">
            <a:extLst>
              <a:ext uri="{FF2B5EF4-FFF2-40B4-BE49-F238E27FC236}">
                <a16:creationId xmlns:a16="http://schemas.microsoft.com/office/drawing/2014/main" id="{909B7881-77A5-4FA3-8008-AC79CDC792FD}"/>
              </a:ext>
            </a:extLst>
          </p:cNvPr>
          <p:cNvSpPr>
            <a:spLocks noGrp="1"/>
          </p:cNvSpPr>
          <p:nvPr>
            <p:ph idx="1"/>
          </p:nvPr>
        </p:nvSpPr>
        <p:spPr>
          <a:xfrm>
            <a:off x="6242500" y="1919706"/>
            <a:ext cx="5507006" cy="4351338"/>
          </a:xfrm>
        </p:spPr>
        <p:txBody>
          <a:bodyPr>
            <a:normAutofit/>
          </a:bodyPr>
          <a:lstStyle/>
          <a:p>
            <a:pPr marL="0" indent="0">
              <a:buNone/>
            </a:pPr>
            <a:r>
              <a:rPr lang="en-US" sz="2000" dirty="0"/>
              <a:t>Speeds up your development, no more F5</a:t>
            </a:r>
          </a:p>
          <a:p>
            <a:pPr marL="0" indent="0">
              <a:buNone/>
            </a:pPr>
            <a:endParaRPr lang="en-US" sz="2000" dirty="0"/>
          </a:p>
          <a:p>
            <a:pPr marL="0" indent="0">
              <a:buNone/>
            </a:pPr>
            <a:r>
              <a:rPr lang="en-US" sz="2000" dirty="0"/>
              <a:t>Less time restarting, more time coding</a:t>
            </a:r>
          </a:p>
          <a:p>
            <a:pPr marL="0" indent="0">
              <a:buNone/>
            </a:pPr>
            <a:endParaRPr lang="en-US" sz="2000" dirty="0"/>
          </a:p>
          <a:p>
            <a:pPr marL="0" indent="0">
              <a:buNone/>
            </a:pPr>
            <a:r>
              <a:rPr lang="en-US" sz="2000" dirty="0"/>
              <a:t>Available in CLI &amp; Visual Studio 2022</a:t>
            </a:r>
          </a:p>
          <a:p>
            <a:pPr marL="0" indent="0">
              <a:buNone/>
            </a:pPr>
            <a:endParaRPr lang="en-US" sz="2000" dirty="0"/>
          </a:p>
          <a:p>
            <a:pPr marL="0" indent="0">
              <a:buNone/>
            </a:pPr>
            <a:r>
              <a:rPr lang="en-US" sz="2000" dirty="0"/>
              <a:t>All project types, all .NET versions 4.6+</a:t>
            </a:r>
          </a:p>
          <a:p>
            <a:pPr marL="0" indent="0">
              <a:buNone/>
            </a:pPr>
            <a:endParaRPr lang="en-US" sz="2000" dirty="0"/>
          </a:p>
          <a:p>
            <a:pPr marL="0" indent="0">
              <a:buNone/>
            </a:pPr>
            <a:r>
              <a:rPr lang="en-US" sz="2000" dirty="0"/>
              <a:t>Best with .NET 6</a:t>
            </a:r>
          </a:p>
        </p:txBody>
      </p:sp>
      <p:pic>
        <p:nvPicPr>
          <p:cNvPr id="6" name="Picture 5" descr="A screenshot of a computer&#10;&#10;Description automatically generated with medium confidence">
            <a:extLst>
              <a:ext uri="{FF2B5EF4-FFF2-40B4-BE49-F238E27FC236}">
                <a16:creationId xmlns:a16="http://schemas.microsoft.com/office/drawing/2014/main" id="{1C9A6843-D184-48E2-AF63-3FA126AC08E2}"/>
              </a:ext>
            </a:extLst>
          </p:cNvPr>
          <p:cNvPicPr>
            <a:picLocks noChangeAspect="1"/>
          </p:cNvPicPr>
          <p:nvPr/>
        </p:nvPicPr>
        <p:blipFill rotWithShape="1">
          <a:blip r:embed="rId3"/>
          <a:srcRect l="196" t="-865" r="29016" b="20618"/>
          <a:stretch/>
        </p:blipFill>
        <p:spPr>
          <a:xfrm>
            <a:off x="149500" y="1931946"/>
            <a:ext cx="5507005" cy="3511608"/>
          </a:xfrm>
          <a:prstGeom prst="rect">
            <a:avLst/>
          </a:prstGeom>
        </p:spPr>
      </p:pic>
      <p:cxnSp>
        <p:nvCxnSpPr>
          <p:cNvPr id="7" name="Straight Connector 6">
            <a:extLst>
              <a:ext uri="{FF2B5EF4-FFF2-40B4-BE49-F238E27FC236}">
                <a16:creationId xmlns:a16="http://schemas.microsoft.com/office/drawing/2014/main" id="{C4ECE62F-ABA2-490B-8612-6E768364DF7E}"/>
              </a:ext>
            </a:extLst>
          </p:cNvPr>
          <p:cNvCxnSpPr>
            <a:cxnSpLocks/>
          </p:cNvCxnSpPr>
          <p:nvPr/>
        </p:nvCxnSpPr>
        <p:spPr>
          <a:xfrm>
            <a:off x="6005095" y="2069263"/>
            <a:ext cx="0" cy="32262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00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Simplify your code with C# 10</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global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using</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Model;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Global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usings</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apply to entire project</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using System;     // Implicit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usings</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for each project type</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namespace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Model;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File-scope namespace, no indentation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Records can be structs as well as classes</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ublic</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record struct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Order(Customer </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Customer</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Kind,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I</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tems</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ublic</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record class</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Customer(</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Name,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Lambdas have types</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var parse =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 =&gt; </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.Parse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Func</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&lt;string, int&gt;</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43323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2087973"/>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Lightweight, single-file, cloud native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Low ceremony, top-level C#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Easy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Path to MVC</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Minimal APIs for cloud native apps </a:t>
            </a:r>
            <a:endParaRPr lang="en-US" sz="3600" i="1" dirty="0"/>
          </a:p>
        </p:txBody>
      </p:sp>
      <p:sp>
        <p:nvSpPr>
          <p:cNvPr id="7" name="TextBox 6">
            <a:extLst>
              <a:ext uri="{FF2B5EF4-FFF2-40B4-BE49-F238E27FC236}">
                <a16:creationId xmlns:a16="http://schemas.microsoft.com/office/drawing/2014/main" id="{3BE1A853-6FF8-48DA-BFF3-18D590EC91EE}"/>
              </a:ext>
            </a:extLst>
          </p:cNvPr>
          <p:cNvSpPr txBox="1"/>
          <p:nvPr/>
        </p:nvSpPr>
        <p:spPr>
          <a:xfrm>
            <a:off x="540531" y="2472693"/>
            <a:ext cx="507377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var</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app = </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WebApplication.Create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args</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app.MapGet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=&gt;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"Hello World!"</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app</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Run();</a:t>
            </a:r>
          </a:p>
        </p:txBody>
      </p:sp>
      <p:cxnSp>
        <p:nvCxnSpPr>
          <p:cNvPr id="19" name="Straight Connector 18">
            <a:extLst>
              <a:ext uri="{FF2B5EF4-FFF2-40B4-BE49-F238E27FC236}">
                <a16:creationId xmlns:a16="http://schemas.microsoft.com/office/drawing/2014/main" id="{7B5153BE-7A35-462D-A8D6-23658DBC940F}"/>
              </a:ext>
            </a:extLst>
          </p:cNvPr>
          <p:cNvCxnSpPr/>
          <p:nvPr/>
        </p:nvCxnSpPr>
        <p:spPr>
          <a:xfrm>
            <a:off x="5837208" y="1815860"/>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827914-4DB6-493B-A887-55B1C2BDE364}"/>
              </a:ext>
            </a:extLst>
          </p:cNvPr>
          <p:cNvSpPr txBox="1"/>
          <p:nvPr/>
        </p:nvSpPr>
        <p:spPr>
          <a:xfrm>
            <a:off x="2085150" y="6071712"/>
            <a:ext cx="789622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Minimal code for minimal apps</a:t>
            </a:r>
          </a:p>
        </p:txBody>
      </p:sp>
    </p:spTree>
    <p:extLst>
      <p:ext uri="{BB962C8B-B14F-4D97-AF65-F5344CB8AC3E}">
        <p14:creationId xmlns:p14="http://schemas.microsoft.com/office/powerpoint/2010/main" val="7152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7"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p:txBody>
          <a:bodyPr>
            <a:normAutofit/>
          </a:bodyPr>
          <a:lstStyle/>
          <a:p>
            <a:r>
              <a:rPr lang="en-US" sz="3600" dirty="0">
                <a:solidFill>
                  <a:schemeClr val="tx1"/>
                </a:solidFill>
              </a:rPr>
              <a:t>.NET Upgrade Assistant</a:t>
            </a:r>
          </a:p>
        </p:txBody>
      </p:sp>
      <p:sp>
        <p:nvSpPr>
          <p:cNvPr id="3" name="Content Placeholder 2">
            <a:extLst>
              <a:ext uri="{FF2B5EF4-FFF2-40B4-BE49-F238E27FC236}">
                <a16:creationId xmlns:a16="http://schemas.microsoft.com/office/drawing/2014/main" id="{581A387C-D316-49CB-8507-67456295E36F}"/>
              </a:ext>
            </a:extLst>
          </p:cNvPr>
          <p:cNvSpPr>
            <a:spLocks noGrp="1"/>
          </p:cNvSpPr>
          <p:nvPr>
            <p:ph idx="1"/>
          </p:nvPr>
        </p:nvSpPr>
        <p:spPr>
          <a:xfrm>
            <a:off x="838200" y="2476900"/>
            <a:ext cx="6685547" cy="3261170"/>
          </a:xfrm>
        </p:spPr>
        <p:txBody>
          <a:bodyPr/>
          <a:lstStyle/>
          <a:p>
            <a:r>
              <a:rPr lang="en-US" dirty="0"/>
              <a:t>Reduce time and difficulty modernizing older .NET codebases</a:t>
            </a:r>
          </a:p>
          <a:p>
            <a:r>
              <a:rPr lang="en-US" dirty="0"/>
              <a:t>Guided, step-by-step experience</a:t>
            </a:r>
          </a:p>
          <a:p>
            <a:r>
              <a:rPr lang="en-US" dirty="0"/>
              <a:t>Multiple project types supported</a:t>
            </a:r>
          </a:p>
          <a:p>
            <a:r>
              <a:rPr lang="en-US" dirty="0"/>
              <a:t>C# &amp; VB.NET languages</a:t>
            </a:r>
          </a:p>
          <a:p>
            <a:r>
              <a:rPr lang="en-US" dirty="0"/>
              <a:t>Supports .NET 6 </a:t>
            </a:r>
          </a:p>
          <a:p>
            <a:endParaRPr lang="en-US" dirty="0"/>
          </a:p>
        </p:txBody>
      </p:sp>
      <p:sp>
        <p:nvSpPr>
          <p:cNvPr id="4" name="Content Placeholder 3">
            <a:extLst>
              <a:ext uri="{FF2B5EF4-FFF2-40B4-BE49-F238E27FC236}">
                <a16:creationId xmlns:a16="http://schemas.microsoft.com/office/drawing/2014/main" id="{4803435B-FA1C-4091-AAFE-45D7C1B01E9F}"/>
              </a:ext>
            </a:extLst>
          </p:cNvPr>
          <p:cNvSpPr>
            <a:spLocks noGrp="1"/>
          </p:cNvSpPr>
          <p:nvPr>
            <p:ph idx="13"/>
          </p:nvPr>
        </p:nvSpPr>
        <p:spPr/>
        <p:txBody>
          <a:bodyPr/>
          <a:lstStyle/>
          <a:p>
            <a:r>
              <a:rPr lang="en-US" dirty="0">
                <a:solidFill>
                  <a:srgbClr val="F7B548">
                    <a:lumMod val="60000"/>
                    <a:lumOff val="40000"/>
                  </a:srgbClr>
                </a:solidFill>
              </a:rPr>
              <a:t>aka.ms/dotnet-upgrade-assistant</a:t>
            </a:r>
            <a:endParaRPr lang="en-US" dirty="0"/>
          </a:p>
        </p:txBody>
      </p:sp>
      <p:sp>
        <p:nvSpPr>
          <p:cNvPr id="23" name="Title 1">
            <a:extLst>
              <a:ext uri="{FF2B5EF4-FFF2-40B4-BE49-F238E27FC236}">
                <a16:creationId xmlns:a16="http://schemas.microsoft.com/office/drawing/2014/main" id="{12E083B6-0205-4B31-BDE1-4D05894F982E}"/>
              </a:ext>
            </a:extLst>
          </p:cNvPr>
          <p:cNvSpPr txBox="1">
            <a:spLocks/>
          </p:cNvSpPr>
          <p:nvPr/>
        </p:nvSpPr>
        <p:spPr>
          <a:xfrm>
            <a:off x="838200" y="5899132"/>
            <a:ext cx="10104378"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Rounded Corners 4">
            <a:extLst>
              <a:ext uri="{FF2B5EF4-FFF2-40B4-BE49-F238E27FC236}">
                <a16:creationId xmlns:a16="http://schemas.microsoft.com/office/drawing/2014/main" id="{20E51550-9339-4317-A2C1-F07816623533}"/>
              </a:ext>
            </a:extLst>
          </p:cNvPr>
          <p:cNvSpPr/>
          <p:nvPr/>
        </p:nvSpPr>
        <p:spPr bwMode="auto">
          <a:xfrm>
            <a:off x="945148" y="1021680"/>
            <a:ext cx="1707147"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28" name="Picture 27">
            <a:extLst>
              <a:ext uri="{FF2B5EF4-FFF2-40B4-BE49-F238E27FC236}">
                <a16:creationId xmlns:a16="http://schemas.microsoft.com/office/drawing/2014/main" id="{A23BE88D-F3CE-405C-AB01-45FC75E7DBF2}"/>
              </a:ext>
            </a:extLst>
          </p:cNvPr>
          <p:cNvPicPr>
            <a:picLocks noChangeAspect="1"/>
          </p:cNvPicPr>
          <p:nvPr/>
        </p:nvPicPr>
        <p:blipFill>
          <a:blip r:embed="rId3"/>
          <a:stretch>
            <a:fillRect/>
          </a:stretch>
        </p:blipFill>
        <p:spPr>
          <a:xfrm>
            <a:off x="7849936" y="3644847"/>
            <a:ext cx="2666140" cy="1679270"/>
          </a:xfrm>
          <a:prstGeom prst="flowChartAlternateProcess">
            <a:avLst/>
          </a:prstGeom>
        </p:spPr>
      </p:pic>
      <p:sp>
        <p:nvSpPr>
          <p:cNvPr id="29" name="Text Placeholder 1">
            <a:extLst>
              <a:ext uri="{FF2B5EF4-FFF2-40B4-BE49-F238E27FC236}">
                <a16:creationId xmlns:a16="http://schemas.microsoft.com/office/drawing/2014/main" id="{A2A94122-9E54-4B18-BB09-DD1318C629F4}"/>
              </a:ext>
            </a:extLst>
          </p:cNvPr>
          <p:cNvSpPr txBox="1">
            <a:spLocks/>
          </p:cNvSpPr>
          <p:nvPr/>
        </p:nvSpPr>
        <p:spPr>
          <a:xfrm>
            <a:off x="8178632" y="1533883"/>
            <a:ext cx="2008747"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+40K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preview downloads</a:t>
            </a:r>
          </a:p>
        </p:txBody>
      </p:sp>
    </p:spTree>
    <p:extLst>
      <p:ext uri="{BB962C8B-B14F-4D97-AF65-F5344CB8AC3E}">
        <p14:creationId xmlns:p14="http://schemas.microsoft.com/office/powerpoint/2010/main" val="282744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24"/>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sz="4400" dirty="0">
                <a:cs typeface="Segoe UI"/>
              </a:rPr>
              <a:t>What is </a:t>
            </a:r>
            <a:r>
              <a:rPr lang="en-US" sz="4400" b="1" i="1" dirty="0">
                <a:cs typeface="Segoe UI"/>
              </a:rPr>
              <a:t>not</a:t>
            </a:r>
            <a:r>
              <a:rPr lang="en-US" sz="4400" dirty="0">
                <a:cs typeface="Segoe UI"/>
              </a:rPr>
              <a:t> in .NET 6?</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816429"/>
          </a:xfrm>
          <a:prstGeom prst="rect">
            <a:avLst/>
          </a:prstGeom>
          <a:noFill/>
        </p:spPr>
        <p:txBody>
          <a:bodyPr wrap="square">
            <a:spAutoFit/>
          </a:bodyPr>
          <a:lstStyle/>
          <a:p>
            <a:pPr marL="335915" indent="-335915"/>
            <a:r>
              <a:rPr lang="en-US" sz="3200" dirty="0">
                <a:cs typeface="Segoe UI"/>
              </a:rPr>
              <a:t>Web forms, WCF server and Windows workflow remain on .NET Framework 4.8 </a:t>
            </a:r>
            <a:r>
              <a:rPr lang="en-US" sz="3200" b="1" u="sng" dirty="0">
                <a:cs typeface="Segoe UI"/>
              </a:rPr>
              <a:t>only</a:t>
            </a:r>
            <a:r>
              <a:rPr lang="en-US" sz="3200" dirty="0">
                <a:cs typeface="Segoe UI"/>
              </a:rPr>
              <a:t>. There are no plans to port these.</a:t>
            </a:r>
          </a:p>
          <a:p>
            <a:pPr marL="236546" lvl="1" indent="0">
              <a:buNone/>
            </a:pPr>
            <a:endParaRPr lang="en-US" dirty="0">
              <a:cs typeface="Segoe UI"/>
            </a:endParaRPr>
          </a:p>
          <a:p>
            <a:pPr marL="236546" lvl="1" indent="0">
              <a:buNone/>
            </a:pPr>
            <a:endParaRPr lang="en-US" dirty="0">
              <a:cs typeface="Segoe UI"/>
            </a:endParaRPr>
          </a:p>
          <a:p>
            <a:pPr marL="335915" indent="-335915"/>
            <a:r>
              <a:rPr lang="en-US" sz="3200" dirty="0">
                <a:cs typeface="Segoe UI"/>
              </a:rPr>
              <a:t>Recommendations</a:t>
            </a:r>
          </a:p>
          <a:p>
            <a:pPr marL="572461" lvl="1" indent="-335915"/>
            <a:r>
              <a:rPr lang="en-US" dirty="0">
                <a:cs typeface="Segoe UI"/>
              </a:rPr>
              <a:t>ASP.NET </a:t>
            </a:r>
            <a:r>
              <a:rPr lang="en-US" dirty="0" err="1">
                <a:cs typeface="Segoe UI"/>
              </a:rPr>
              <a:t>Blazor</a:t>
            </a:r>
            <a:r>
              <a:rPr lang="en-US" dirty="0">
                <a:cs typeface="Segoe UI"/>
              </a:rPr>
              <a:t> for ASP.NET Web forms (we will provide a migration guide)</a:t>
            </a:r>
          </a:p>
          <a:p>
            <a:pPr marL="572461" lvl="1" indent="-335915"/>
            <a:r>
              <a:rPr lang="en-US" dirty="0" err="1">
                <a:cs typeface="Segoe UI"/>
              </a:rPr>
              <a:t>gRPC</a:t>
            </a:r>
            <a:r>
              <a:rPr lang="en-US" dirty="0">
                <a:cs typeface="Segoe UI"/>
              </a:rPr>
              <a:t> for WCF server and remoting (we will provide a migration guide)</a:t>
            </a:r>
          </a:p>
          <a:p>
            <a:pPr marL="572461" lvl="1" indent="-335915"/>
            <a:r>
              <a:rPr lang="en-US" dirty="0">
                <a:cs typeface="Segoe UI"/>
              </a:rPr>
              <a:t>Open source core workflow for Windows workflow (WF): </a:t>
            </a:r>
            <a:r>
              <a:rPr lang="en-US" dirty="0">
                <a:hlinkClick r:id="rId3">
                  <a:extLst>
                    <a:ext uri="{A12FA001-AC4F-418D-AE19-62706E023703}">
                      <ahyp:hlinkClr xmlns:ahyp="http://schemas.microsoft.com/office/drawing/2018/hyperlinkcolor" val="tx"/>
                    </a:ext>
                  </a:extLst>
                </a:hlinkClick>
              </a:rPr>
              <a:t>https://github.com/UiPath/corewf</a:t>
            </a:r>
            <a:r>
              <a:rPr lang="en-US" dirty="0"/>
              <a:t> </a:t>
            </a:r>
          </a:p>
          <a:p>
            <a:endParaRPr lang="en-US" sz="2400" dirty="0"/>
          </a:p>
        </p:txBody>
      </p:sp>
    </p:spTree>
    <p:extLst>
      <p:ext uri="{BB962C8B-B14F-4D97-AF65-F5344CB8AC3E}">
        <p14:creationId xmlns:p14="http://schemas.microsoft.com/office/powerpoint/2010/main" val="295474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5CF02D21-A2F5-4F25-A5F5-17B20B74187D}"/>
              </a:ext>
            </a:extLst>
          </p:cNvPr>
          <p:cNvSpPr txBox="1">
            <a:spLocks/>
          </p:cNvSpPr>
          <p:nvPr/>
        </p:nvSpPr>
        <p:spPr>
          <a:xfrm>
            <a:off x="586581" y="4164011"/>
            <a:ext cx="11018838" cy="14650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.NET </a:t>
            </a:r>
            <a:r>
              <a:rPr lang="en-US" dirty="0">
                <a:solidFill>
                  <a:schemeClr val="tx1"/>
                </a:solidFill>
                <a:latin typeface="Segoe UI"/>
              </a:rPr>
              <a:t>6</a:t>
            </a: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.0 release LTS (long-term-support</a:t>
            </a:r>
            <a:r>
              <a:rPr lang="en-US" noProof="0" dirty="0">
                <a:solidFill>
                  <a:schemeClr val="tx1"/>
                </a:solidFill>
                <a:latin typeface="Segoe UI"/>
              </a:rPr>
              <a:t>) release</a:t>
            </a: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 in November 2021</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Major releases every year, LTS for even numbered releases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42"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anim calcmode="lin" valueType="num">
                                      <p:cBhvr>
                                        <p:cTn id="45" dur="500" fill="hold"/>
                                        <p:tgtEl>
                                          <p:spTgt spid="30"/>
                                        </p:tgtEl>
                                        <p:attrNameLst>
                                          <p:attrName>ppt_x</p:attrName>
                                        </p:attrNameLst>
                                      </p:cBhvr>
                                      <p:tavLst>
                                        <p:tav tm="0">
                                          <p:val>
                                            <p:strVal val="#ppt_x"/>
                                          </p:val>
                                        </p:tav>
                                        <p:tav tm="100000">
                                          <p:val>
                                            <p:strVal val="#ppt_x"/>
                                          </p:val>
                                        </p:tav>
                                      </p:tavLst>
                                    </p:anim>
                                    <p:anim calcmode="lin" valueType="num">
                                      <p:cBhvr>
                                        <p:cTn id="46" dur="500" fill="hold"/>
                                        <p:tgtEl>
                                          <p:spTgt spid="30"/>
                                        </p:tgtEl>
                                        <p:attrNameLst>
                                          <p:attrName>ppt_y</p:attrName>
                                        </p:attrNameLst>
                                      </p:cBhvr>
                                      <p:tavLst>
                                        <p:tav tm="0">
                                          <p:val>
                                            <p:strVal val="#ppt_y+.1"/>
                                          </p:val>
                                        </p:tav>
                                        <p:tav tm="100000">
                                          <p:val>
                                            <p:strVal val="#ppt_y"/>
                                          </p:val>
                                        </p:tav>
                                      </p:tavLst>
                                    </p:anim>
                                  </p:childTnLst>
                                </p:cTn>
                              </p:par>
                              <p:par>
                                <p:cTn id="47" presetID="22" presetClass="entr" presetSubtype="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42"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anim calcmode="lin" valueType="num">
                                      <p:cBhvr>
                                        <p:cTn id="56" dur="500" fill="hold"/>
                                        <p:tgtEl>
                                          <p:spTgt spid="37"/>
                                        </p:tgtEl>
                                        <p:attrNameLst>
                                          <p:attrName>ppt_x</p:attrName>
                                        </p:attrNameLst>
                                      </p:cBhvr>
                                      <p:tavLst>
                                        <p:tav tm="0">
                                          <p:val>
                                            <p:strVal val="#ppt_x"/>
                                          </p:val>
                                        </p:tav>
                                        <p:tav tm="100000">
                                          <p:val>
                                            <p:strVal val="#ppt_x"/>
                                          </p:val>
                                        </p:tav>
                                      </p:tavLst>
                                    </p:anim>
                                    <p:anim calcmode="lin" valueType="num">
                                      <p:cBhvr>
                                        <p:cTn id="57" dur="500" fill="hold"/>
                                        <p:tgtEl>
                                          <p:spTgt spid="37"/>
                                        </p:tgtEl>
                                        <p:attrNameLst>
                                          <p:attrName>ppt_y</p:attrName>
                                        </p:attrNameLst>
                                      </p:cBhvr>
                                      <p:tavLst>
                                        <p:tav tm="0">
                                          <p:val>
                                            <p:strVal val="#ppt_y+.1"/>
                                          </p:val>
                                        </p:tav>
                                        <p:tav tm="100000">
                                          <p:val>
                                            <p:strVal val="#ppt_y"/>
                                          </p:val>
                                        </p:tav>
                                      </p:tavLst>
                                    </p:anim>
                                  </p:childTnLst>
                                </p:cTn>
                              </p:par>
                              <p:par>
                                <p:cTn id="58" presetID="22" presetClass="entr" presetSubtype="1"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42"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anim calcmode="lin" valueType="num">
                                      <p:cBhvr>
                                        <p:cTn id="67" dur="500" fill="hold"/>
                                        <p:tgtEl>
                                          <p:spTgt spid="41"/>
                                        </p:tgtEl>
                                        <p:attrNameLst>
                                          <p:attrName>ppt_x</p:attrName>
                                        </p:attrNameLst>
                                      </p:cBhvr>
                                      <p:tavLst>
                                        <p:tav tm="0">
                                          <p:val>
                                            <p:strVal val="#ppt_x"/>
                                          </p:val>
                                        </p:tav>
                                        <p:tav tm="100000">
                                          <p:val>
                                            <p:strVal val="#ppt_x"/>
                                          </p:val>
                                        </p:tav>
                                      </p:tavLst>
                                    </p:anim>
                                    <p:anim calcmode="lin" valueType="num">
                                      <p:cBhvr>
                                        <p:cTn id="68" dur="500" fill="hold"/>
                                        <p:tgtEl>
                                          <p:spTgt spid="41"/>
                                        </p:tgtEl>
                                        <p:attrNameLst>
                                          <p:attrName>ppt_y</p:attrName>
                                        </p:attrNameLst>
                                      </p:cBhvr>
                                      <p:tavLst>
                                        <p:tav tm="0">
                                          <p:val>
                                            <p:strVal val="#ppt_y+.1"/>
                                          </p:val>
                                        </p:tav>
                                        <p:tav tm="100000">
                                          <p:val>
                                            <p:strVal val="#ppt_y"/>
                                          </p:val>
                                        </p:tav>
                                      </p:tavLst>
                                    </p:anim>
                                  </p:childTnLst>
                                </p:cTn>
                              </p:par>
                              <p:par>
                                <p:cTn id="69" presetID="22" presetClass="entr" presetSubtype="1"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par>
                          <p:cTn id="72" fill="hold">
                            <p:stCondLst>
                              <p:cond delay="1500"/>
                            </p:stCondLst>
                            <p:childTnLst>
                              <p:par>
                                <p:cTn id="73" presetID="1" presetClass="entr" presetSubtype="0"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42"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anim calcmode="lin" valueType="num">
                                      <p:cBhvr>
                                        <p:cTn id="78" dur="500" fill="hold"/>
                                        <p:tgtEl>
                                          <p:spTgt spid="44"/>
                                        </p:tgtEl>
                                        <p:attrNameLst>
                                          <p:attrName>ppt_x</p:attrName>
                                        </p:attrNameLst>
                                      </p:cBhvr>
                                      <p:tavLst>
                                        <p:tav tm="0">
                                          <p:val>
                                            <p:strVal val="#ppt_x"/>
                                          </p:val>
                                        </p:tav>
                                        <p:tav tm="100000">
                                          <p:val>
                                            <p:strVal val="#ppt_x"/>
                                          </p:val>
                                        </p:tav>
                                      </p:tavLst>
                                    </p:anim>
                                    <p:anim calcmode="lin" valueType="num">
                                      <p:cBhvr>
                                        <p:cTn id="79" dur="500" fill="hold"/>
                                        <p:tgtEl>
                                          <p:spTgt spid="44"/>
                                        </p:tgtEl>
                                        <p:attrNameLst>
                                          <p:attrName>ppt_y</p:attrName>
                                        </p:attrNameLst>
                                      </p:cBhvr>
                                      <p:tavLst>
                                        <p:tav tm="0">
                                          <p:val>
                                            <p:strVal val="#ppt_y+.1"/>
                                          </p:val>
                                        </p:tav>
                                        <p:tav tm="100000">
                                          <p:val>
                                            <p:strVal val="#ppt_y"/>
                                          </p:val>
                                        </p:tav>
                                      </p:tavLst>
                                    </p:anim>
                                  </p:childTnLst>
                                </p:cTn>
                              </p:par>
                              <p:par>
                                <p:cTn id="80" presetID="22" presetClass="entr" presetSubtype="1"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up)">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xEl>
                                              <p:pRg st="0" end="0"/>
                                            </p:txEl>
                                          </p:spTgt>
                                        </p:tgtEl>
                                        <p:attrNameLst>
                                          <p:attrName>style.visibility</p:attrName>
                                        </p:attrNameLst>
                                      </p:cBhvr>
                                      <p:to>
                                        <p:strVal val="visible"/>
                                      </p:to>
                                    </p:set>
                                    <p:animEffect transition="in" filter="fade">
                                      <p:cBhvr>
                                        <p:cTn id="85" dur="500"/>
                                        <p:tgtEl>
                                          <p:spTgt spid="29">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xEl>
                                              <p:pRg st="1" end="1"/>
                                            </p:txEl>
                                          </p:spTgt>
                                        </p:tgtEl>
                                        <p:attrNameLst>
                                          <p:attrName>style.visibility</p:attrName>
                                        </p:attrNameLst>
                                      </p:cBhvr>
                                      <p:to>
                                        <p:strVal val="visible"/>
                                      </p:to>
                                    </p:set>
                                    <p:animEffect transition="in" filter="fade">
                                      <p:cBhvr>
                                        <p:cTn id="88" dur="500"/>
                                        <p:tgtEl>
                                          <p:spTgt spid="29">
                                            <p:txEl>
                                              <p:pRg st="1" end="1"/>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2" end="2"/>
                                            </p:txEl>
                                          </p:spTgt>
                                        </p:tgtEl>
                                        <p:attrNameLst>
                                          <p:attrName>style.visibility</p:attrName>
                                        </p:attrNameLst>
                                      </p:cBhvr>
                                      <p:to>
                                        <p:strVal val="visible"/>
                                      </p:to>
                                    </p:set>
                                    <p:animEffect transition="in" filter="fade">
                                      <p:cBhvr>
                                        <p:cTn id="91"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30" grpId="0"/>
      <p:bldP spid="37" grpId="0"/>
      <p:bldP spid="41" grpId="0"/>
      <p:bldP spid="44" grpId="0"/>
      <p:bldP spid="2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1A8F02-DF45-4CDA-B4E6-5AEA31E5E6BC}"/>
              </a:ext>
            </a:extLst>
          </p:cNvPr>
          <p:cNvGrpSpPr/>
          <p:nvPr/>
        </p:nvGrpSpPr>
        <p:grpSpPr>
          <a:xfrm>
            <a:off x="229938" y="3828716"/>
            <a:ext cx="11732126" cy="1529347"/>
            <a:chOff x="229938" y="3828716"/>
            <a:chExt cx="11732126" cy="1529347"/>
          </a:xfrm>
        </p:grpSpPr>
        <p:sp>
          <p:nvSpPr>
            <p:cNvPr id="4" name="Rectangle 3">
              <a:extLst>
                <a:ext uri="{FF2B5EF4-FFF2-40B4-BE49-F238E27FC236}">
                  <a16:creationId xmlns:a16="http://schemas.microsoft.com/office/drawing/2014/main" id="{5CDC9ABB-AA2E-444C-8A74-B8B00B7E065A}"/>
                </a:ext>
              </a:extLst>
            </p:cNvPr>
            <p:cNvSpPr/>
            <p:nvPr/>
          </p:nvSpPr>
          <p:spPr>
            <a:xfrm>
              <a:off x="229938" y="3828716"/>
              <a:ext cx="11732126" cy="1529347"/>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DB97C9-7A8E-4EA9-97D3-4C1EDFD5F12C}"/>
                </a:ext>
              </a:extLst>
            </p:cNvPr>
            <p:cNvSpPr txBox="1"/>
            <p:nvPr/>
          </p:nvSpPr>
          <p:spPr>
            <a:xfrm>
              <a:off x="697083" y="430575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6 </a:t>
              </a:r>
            </a:p>
          </p:txBody>
        </p:sp>
      </p:grpSp>
      <p:sp>
        <p:nvSpPr>
          <p:cNvPr id="6" name="Rectangle 5">
            <a:extLst>
              <a:ext uri="{FF2B5EF4-FFF2-40B4-BE49-F238E27FC236}">
                <a16:creationId xmlns:a16="http://schemas.microsoft.com/office/drawing/2014/main" id="{1025DCB2-A727-48F7-894A-8CF40E2F0840}"/>
              </a:ext>
              <a:ext uri="{C183D7F6-B498-43B3-948B-1728B52AA6E4}">
                <adec:decorative xmlns:adec="http://schemas.microsoft.com/office/drawing/2017/decorative" val="1"/>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584200" y="5943157"/>
            <a:ext cx="7362282" cy="861774"/>
          </a:xfrm>
          <a:prstGeom prst="rect">
            <a:avLst/>
          </a:prstGeom>
        </p:spPr>
        <p:txBody>
          <a:bodyPr wrap="square" lIns="0" rIns="0">
            <a:spAutoFit/>
          </a:bodyPr>
          <a:lstStyle/>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Sources:</a:t>
            </a:r>
            <a:r>
              <a:rPr kumimoji="0" lang="en-US" sz="1000" b="0" i="0" u="sng"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insights.stackoverflow.com/survey/2019#most-loved-dreaded-and-wanted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insights.stackoverflow.com/survey/2020#most-loved-dreaded-and-wanted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insights.stackoverflow.com/survey/2021#section-most-loved-dreaded-and-wanted-other-frameworks-and-libraries</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www.cncf.io/blog/2021/08/02/update-on-cncf-and-open-source-project-velocity-2020/</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E6E6E6">
                  <a:lumMod val="50000"/>
                </a:srgbClr>
              </a:solidFill>
              <a:effectLst/>
              <a:uLnTx/>
              <a:uFillTx/>
              <a:latin typeface="Segoe UI"/>
              <a:ea typeface="Open Sans" panose="020B0606030504020204" pitchFamily="34" charset="0"/>
              <a:cs typeface="Open Sans" panose="020B0606030504020204" pitchFamily="34" charset="0"/>
            </a:endParaRPr>
          </a:p>
        </p:txBody>
      </p:sp>
      <p:sp>
        <p:nvSpPr>
          <p:cNvPr id="41" name="Rectangle 40">
            <a:extLst>
              <a:ext uri="{FF2B5EF4-FFF2-40B4-BE49-F238E27FC236}">
                <a16:creationId xmlns:a16="http://schemas.microsoft.com/office/drawing/2014/main" id="{FE3E5C0B-5854-401F-8F7D-2864EB7BFB4C}"/>
              </a:ext>
            </a:extLst>
          </p:cNvPr>
          <p:cNvSpPr/>
          <p:nvPr/>
        </p:nvSpPr>
        <p:spPr bwMode="auto">
          <a:xfrm>
            <a:off x="8394705" y="2595187"/>
            <a:ext cx="3384087"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ED7F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Highest velocity OSS project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 since 2017</a:t>
            </a:r>
          </a:p>
          <a:p>
            <a:pPr marL="0" marR="0" lvl="0" indent="0" algn="l" defTabSz="91436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github.com/dotnet</a:t>
            </a: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8C2E28F1-584B-4F96-B42E-61A3C97930BC}"/>
              </a:ext>
            </a:extLst>
          </p:cNvPr>
          <p:cNvSpPr/>
          <p:nvPr/>
        </p:nvSpPr>
        <p:spPr bwMode="auto">
          <a:xfrm>
            <a:off x="4620815" y="2595187"/>
            <a:ext cx="3234973"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Most Loved Framework (2019, 20, 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Core / .NET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46" name="Title 1">
            <a:extLst>
              <a:ext uri="{FF2B5EF4-FFF2-40B4-BE49-F238E27FC236}">
                <a16:creationId xmlns:a16="http://schemas.microsoft.com/office/drawing/2014/main" id="{40B0196B-DAC7-4F5C-939D-79CF9E860B77}"/>
              </a:ext>
            </a:extLst>
          </p:cNvPr>
          <p:cNvSpPr txBox="1">
            <a:spLocks/>
          </p:cNvSpPr>
          <p:nvPr/>
        </p:nvSpPr>
        <p:spPr>
          <a:xfrm>
            <a:off x="3825084" y="457200"/>
            <a:ext cx="4541833" cy="458342"/>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8AF28775-F1AA-4E65-8EC0-6381AD46D624}"/>
              </a:ext>
            </a:extLst>
          </p:cNvPr>
          <p:cNvSpPr/>
          <p:nvPr/>
        </p:nvSpPr>
        <p:spPr bwMode="auto">
          <a:xfrm>
            <a:off x="586547" y="2595187"/>
            <a:ext cx="2886697"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developers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In Visual Studio family</a:t>
            </a:r>
            <a:endParaRPr kumimoji="0" lang="zh-CN" alt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50" name="Text Placeholder 1">
            <a:extLst>
              <a:ext uri="{FF2B5EF4-FFF2-40B4-BE49-F238E27FC236}">
                <a16:creationId xmlns:a16="http://schemas.microsoft.com/office/drawing/2014/main" id="{5A0E8D19-E052-422C-9CD3-750DE6494608}"/>
              </a:ext>
            </a:extLst>
          </p:cNvPr>
          <p:cNvSpPr txBox="1">
            <a:spLocks/>
          </p:cNvSpPr>
          <p:nvPr/>
        </p:nvSpPr>
        <p:spPr>
          <a:xfrm>
            <a:off x="586546" y="1682779"/>
            <a:ext cx="2008747"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5.4M</a:t>
            </a:r>
          </a:p>
        </p:txBody>
      </p:sp>
      <p:sp>
        <p:nvSpPr>
          <p:cNvPr id="54" name="Text Placeholder 1">
            <a:extLst>
              <a:ext uri="{FF2B5EF4-FFF2-40B4-BE49-F238E27FC236}">
                <a16:creationId xmlns:a16="http://schemas.microsoft.com/office/drawing/2014/main" id="{06EAC59A-2862-4576-B55B-7EB838934E6B}"/>
              </a:ext>
            </a:extLst>
          </p:cNvPr>
          <p:cNvSpPr txBox="1">
            <a:spLocks/>
          </p:cNvSpPr>
          <p:nvPr/>
        </p:nvSpPr>
        <p:spPr>
          <a:xfrm>
            <a:off x="4620816" y="1682779"/>
            <a:ext cx="146822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6" name="Text Placeholder 1">
            <a:extLst>
              <a:ext uri="{FF2B5EF4-FFF2-40B4-BE49-F238E27FC236}">
                <a16:creationId xmlns:a16="http://schemas.microsoft.com/office/drawing/2014/main" id="{47C51DF4-0B12-4DE4-9558-B469D9585142}"/>
              </a:ext>
            </a:extLst>
          </p:cNvPr>
          <p:cNvSpPr txBox="1">
            <a:spLocks/>
          </p:cNvSpPr>
          <p:nvPr/>
        </p:nvSpPr>
        <p:spPr>
          <a:xfrm>
            <a:off x="8394706" y="1678457"/>
            <a:ext cx="268517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30</a:t>
            </a:r>
          </a:p>
        </p:txBody>
      </p:sp>
      <p:grpSp>
        <p:nvGrpSpPr>
          <p:cNvPr id="67" name="Graphic 4" descr="Stack overflow logo">
            <a:extLst>
              <a:ext uri="{FF2B5EF4-FFF2-40B4-BE49-F238E27FC236}">
                <a16:creationId xmlns:a16="http://schemas.microsoft.com/office/drawing/2014/main" id="{2205B149-C6FB-4454-B838-027717B7F27A}"/>
              </a:ext>
            </a:extLst>
          </p:cNvPr>
          <p:cNvGrpSpPr/>
          <p:nvPr/>
        </p:nvGrpSpPr>
        <p:grpSpPr>
          <a:xfrm>
            <a:off x="6403002" y="2976403"/>
            <a:ext cx="968920" cy="246480"/>
            <a:chOff x="20526016" y="2982135"/>
            <a:chExt cx="1787009" cy="454590"/>
          </a:xfrm>
          <a:solidFill>
            <a:schemeClr val="tx1"/>
          </a:solidFill>
        </p:grpSpPr>
        <p:sp>
          <p:nvSpPr>
            <p:cNvPr id="68" name="Freeform: Shape 67">
              <a:extLst>
                <a:ext uri="{FF2B5EF4-FFF2-40B4-BE49-F238E27FC236}">
                  <a16:creationId xmlns:a16="http://schemas.microsoft.com/office/drawing/2014/main" id="{01E18487-D11F-4506-8B71-7BF40F607AE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Shape 68">
              <a:extLst>
                <a:ext uri="{FF2B5EF4-FFF2-40B4-BE49-F238E27FC236}">
                  <a16:creationId xmlns:a16="http://schemas.microsoft.com/office/drawing/2014/main" id="{4575FF26-573E-46B2-8992-DAB4EC05824C}"/>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Shape 69">
              <a:extLst>
                <a:ext uri="{FF2B5EF4-FFF2-40B4-BE49-F238E27FC236}">
                  <a16:creationId xmlns:a16="http://schemas.microsoft.com/office/drawing/2014/main" id="{31F21C5A-83CB-40BF-BFB5-D8834D6E1F74}"/>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86" name="Straight Connector 85">
            <a:extLst>
              <a:ext uri="{FF2B5EF4-FFF2-40B4-BE49-F238E27FC236}">
                <a16:creationId xmlns:a16="http://schemas.microsoft.com/office/drawing/2014/main" id="{213440CE-6825-423F-9D13-A7F0DA48ACDC}"/>
              </a:ext>
              <a:ext uri="{C183D7F6-B498-43B3-948B-1728B52AA6E4}">
                <adec:decorative xmlns:adec="http://schemas.microsoft.com/office/drawing/2017/decorative" val="1"/>
              </a:ext>
            </a:extLst>
          </p:cNvPr>
          <p:cNvCxnSpPr>
            <a:cxnSpLocks/>
          </p:cNvCxnSpPr>
          <p:nvPr/>
        </p:nvCxnSpPr>
        <p:spPr>
          <a:xfrm>
            <a:off x="4247108"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09E093-491E-48E5-AA34-74EF416E94EE}"/>
              </a:ext>
              <a:ext uri="{C183D7F6-B498-43B3-948B-1728B52AA6E4}">
                <adec:decorative xmlns:adec="http://schemas.microsoft.com/office/drawing/2017/decorative" val="1"/>
              </a:ext>
            </a:extLst>
          </p:cNvPr>
          <p:cNvCxnSpPr>
            <a:cxnSpLocks/>
          </p:cNvCxnSpPr>
          <p:nvPr/>
        </p:nvCxnSpPr>
        <p:spPr>
          <a:xfrm>
            <a:off x="7946481"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E9D4C4-7654-4BFB-9D61-460477EC89C6}"/>
              </a:ext>
              <a:ext uri="{C183D7F6-B498-43B3-948B-1728B52AA6E4}">
                <adec:decorative xmlns:adec="http://schemas.microsoft.com/office/drawing/2017/decorative" val="1"/>
              </a:ext>
            </a:extLst>
          </p:cNvPr>
          <p:cNvCxnSpPr>
            <a:cxnSpLocks/>
          </p:cNvCxnSpPr>
          <p:nvPr/>
        </p:nvCxnSpPr>
        <p:spPr>
          <a:xfrm flipV="1">
            <a:off x="586547" y="3593992"/>
            <a:ext cx="11022843" cy="1"/>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8C45176-AE7F-43B6-87F9-6974F4693204}"/>
              </a:ext>
            </a:extLst>
          </p:cNvPr>
          <p:cNvSpPr>
            <a:spLocks noGrp="1"/>
          </p:cNvSpPr>
          <p:nvPr>
            <p:ph type="title"/>
          </p:nvPr>
        </p:nvSpPr>
        <p:spPr/>
        <p:txBody>
          <a:bodyPr/>
          <a:lstStyle/>
          <a:p>
            <a:r>
              <a:rPr kumimoji="0" lang="en-US" sz="3600" b="0" i="0" u="none" strike="noStrike" kern="1200" cap="none" spc="-50" normalizeH="0" baseline="0" noProof="0" dirty="0">
                <a:ln w="3175">
                  <a:noFill/>
                </a:ln>
                <a:solidFill>
                  <a:srgbClr val="FFFFFF"/>
                </a:solidFill>
                <a:effectLst/>
                <a:uLnTx/>
                <a:uFillTx/>
                <a:ea typeface="Open Sans" panose="020B0606030504020204" pitchFamily="34" charset="0"/>
                <a:cs typeface="Open Sans" panose="020B0606030504020204" pitchFamily="34" charset="0"/>
              </a:rPr>
              <a:t>.NET ecosystem momentum </a:t>
            </a:r>
            <a:endParaRPr lang="en-US" dirty="0"/>
          </a:p>
        </p:txBody>
      </p:sp>
      <p:pic>
        <p:nvPicPr>
          <p:cNvPr id="7" name="Graphic 6">
            <a:extLst>
              <a:ext uri="{FF2B5EF4-FFF2-40B4-BE49-F238E27FC236}">
                <a16:creationId xmlns:a16="http://schemas.microsoft.com/office/drawing/2014/main" id="{C0A8A623-7011-45E5-85F5-2480732D9C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53042" y="2925706"/>
            <a:ext cx="601412" cy="437238"/>
          </a:xfrm>
          <a:prstGeom prst="rect">
            <a:avLst/>
          </a:prstGeom>
        </p:spPr>
      </p:pic>
      <p:sp>
        <p:nvSpPr>
          <p:cNvPr id="24" name="Text Placeholder 1">
            <a:extLst>
              <a:ext uri="{FF2B5EF4-FFF2-40B4-BE49-F238E27FC236}">
                <a16:creationId xmlns:a16="http://schemas.microsoft.com/office/drawing/2014/main" id="{B5DD1B8A-9C85-4C20-8FBE-7A613FB31794}"/>
              </a:ext>
            </a:extLst>
          </p:cNvPr>
          <p:cNvSpPr txBox="1">
            <a:spLocks/>
          </p:cNvSpPr>
          <p:nvPr/>
        </p:nvSpPr>
        <p:spPr>
          <a:xfrm>
            <a:off x="3069266" y="4004446"/>
            <a:ext cx="2620334"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&gt;6.9K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contributors</a:t>
            </a:r>
          </a:p>
        </p:txBody>
      </p:sp>
      <p:sp>
        <p:nvSpPr>
          <p:cNvPr id="25" name="Text Placeholder 1">
            <a:extLst>
              <a:ext uri="{FF2B5EF4-FFF2-40B4-BE49-F238E27FC236}">
                <a16:creationId xmlns:a16="http://schemas.microsoft.com/office/drawing/2014/main" id="{0DFC7A77-D41C-4DF0-B73A-2A6776234A4A}"/>
              </a:ext>
            </a:extLst>
          </p:cNvPr>
          <p:cNvSpPr txBox="1">
            <a:spLocks/>
          </p:cNvSpPr>
          <p:nvPr/>
        </p:nvSpPr>
        <p:spPr>
          <a:xfrm>
            <a:off x="6648971" y="4016148"/>
            <a:ext cx="2676840"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&gt;21K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contributions</a:t>
            </a:r>
          </a:p>
        </p:txBody>
      </p:sp>
      <p:sp>
        <p:nvSpPr>
          <p:cNvPr id="32" name="Rectangle 31">
            <a:extLst>
              <a:ext uri="{FF2B5EF4-FFF2-40B4-BE49-F238E27FC236}">
                <a16:creationId xmlns:a16="http://schemas.microsoft.com/office/drawing/2014/main" id="{E1173BE4-AC5F-42FD-9822-22F679B52B54}"/>
              </a:ext>
            </a:extLst>
          </p:cNvPr>
          <p:cNvSpPr/>
          <p:nvPr/>
        </p:nvSpPr>
        <p:spPr>
          <a:xfrm>
            <a:off x="181811" y="1513296"/>
            <a:ext cx="11732119" cy="216848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77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200"/>
                                  </p:stCondLst>
                                  <p:childTnLst>
                                    <p:animMotion origin="layout" path="M 2.08333E-7 1.85185E-6 L 2.08333E-7 0.03541 " pathEditMode="relative" rAng="0" ptsTypes="AA">
                                      <p:cBhvr>
                                        <p:cTn id="9" dur="500" spd="-100000" fill="hold"/>
                                        <p:tgtEl>
                                          <p:spTgt spid="12"/>
                                        </p:tgtEl>
                                        <p:attrNameLst>
                                          <p:attrName>ppt_x</p:attrName>
                                          <p:attrName>ppt_y</p:attrName>
                                        </p:attrNameLst>
                                      </p:cBhvr>
                                      <p:rCtr x="0" y="1759"/>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grpId="1" nodeType="withEffect" nodePh="1">
                                  <p:stCondLst>
                                    <p:cond delay="0"/>
                                  </p:stCondLst>
                                  <p:endCondLst>
                                    <p:cond evt="begin" delay="0">
                                      <p:tn val="13"/>
                                    </p:cond>
                                  </p:endCondLst>
                                  <p:childTnLst>
                                    <p:animMotion origin="layout" path="M 0 0 L 0 0.03542 " pathEditMode="relative" rAng="0" ptsTypes="AA">
                                      <p:cBhvr>
                                        <p:cTn id="14" dur="500" spd="-100000" fill="hold"/>
                                        <p:tgtEl>
                                          <p:spTgt spid="4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42" presetClass="path" presetSubtype="0" decel="100000" fill="hold" grpId="1" nodeType="withEffect">
                                  <p:stCondLst>
                                    <p:cond delay="100"/>
                                  </p:stCondLst>
                                  <p:childTnLst>
                                    <p:animMotion origin="layout" path="M 3.75E-6 -2.96296E-6 L 3.75E-6 0.03542 " pathEditMode="relative" rAng="0" ptsTypes="AA">
                                      <p:cBhvr>
                                        <p:cTn id="19" dur="500" spd="-100000" fill="hold"/>
                                        <p:tgtEl>
                                          <p:spTgt spid="4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100"/>
                                  </p:stCondLst>
                                  <p:childTnLst>
                                    <p:animMotion origin="layout" path="M 1.25E-6 4.44444E-6 L 1.25E-6 0.03541 " pathEditMode="relative" rAng="0" ptsTypes="AA">
                                      <p:cBhvr>
                                        <p:cTn id="24" dur="500" spd="-100000" fill="hold"/>
                                        <p:tgtEl>
                                          <p:spTgt spid="4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42" presetClass="path" presetSubtype="0" decel="100000" fill="hold" grpId="1" nodeType="withEffect">
                                  <p:stCondLst>
                                    <p:cond delay="100"/>
                                  </p:stCondLst>
                                  <p:childTnLst>
                                    <p:animMotion origin="layout" path="M 1.25E-6 2.96296E-6 L 1.25E-6 0.03541 " pathEditMode="relative" rAng="0" ptsTypes="AA">
                                      <p:cBhvr>
                                        <p:cTn id="29" dur="500" spd="-100000" fill="hold"/>
                                        <p:tgtEl>
                                          <p:spTgt spid="5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grpId="1" nodeType="withEffect">
                                  <p:stCondLst>
                                    <p:cond delay="100"/>
                                  </p:stCondLst>
                                  <p:childTnLst>
                                    <p:animMotion origin="layout" path="M -2.70833E-6 2.96296E-6 L -2.70833E-6 0.03541 " pathEditMode="relative" rAng="0" ptsTypes="AA">
                                      <p:cBhvr>
                                        <p:cTn id="34" dur="500" spd="-100000" fill="hold"/>
                                        <p:tgtEl>
                                          <p:spTgt spid="54"/>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100"/>
                                  </p:stCondLst>
                                  <p:childTnLst>
                                    <p:animMotion origin="layout" path="M 2.29167E-6 -4.07407E-6 L 2.29167E-6 0.03542 " pathEditMode="relative" rAng="0" ptsTypes="AA">
                                      <p:cBhvr>
                                        <p:cTn id="39" dur="500" spd="-100000" fill="hold"/>
                                        <p:tgtEl>
                                          <p:spTgt spid="56"/>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par>
                                <p:cTn id="43" presetID="42" presetClass="path" presetSubtype="0" decel="100000" fill="hold" nodeType="withEffect">
                                  <p:stCondLst>
                                    <p:cond delay="100"/>
                                  </p:stCondLst>
                                  <p:childTnLst>
                                    <p:animMotion origin="layout" path="M 2.70833E-6 1.85185E-6 L 2.70833E-6 0.03541 " pathEditMode="relative" rAng="0" ptsTypes="AA">
                                      <p:cBhvr>
                                        <p:cTn id="44" dur="500" spd="-100000" fill="hold"/>
                                        <p:tgtEl>
                                          <p:spTgt spid="86"/>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par>
                                <p:cTn id="48" presetID="42" presetClass="path" presetSubtype="0" decel="100000" fill="hold" nodeType="withEffect">
                                  <p:stCondLst>
                                    <p:cond delay="100"/>
                                  </p:stCondLst>
                                  <p:childTnLst>
                                    <p:animMotion origin="layout" path="M -2.91667E-6 1.85185E-6 L -2.91667E-6 0.03541 " pathEditMode="relative" rAng="0" ptsTypes="AA">
                                      <p:cBhvr>
                                        <p:cTn id="49" dur="500" spd="-100000" fill="hold"/>
                                        <p:tgtEl>
                                          <p:spTgt spid="87"/>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42" presetClass="path" presetSubtype="0" decel="100000" fill="hold" nodeType="withEffect">
                                  <p:stCondLst>
                                    <p:cond delay="200"/>
                                  </p:stCondLst>
                                  <p:childTnLst>
                                    <p:animMotion origin="layout" path="M -2.08333E-7 -4.07407E-6 L -2.08333E-7 0.03542 " pathEditMode="relative" rAng="0" ptsTypes="AA">
                                      <p:cBhvr>
                                        <p:cTn id="54" dur="500" spd="-100000" fill="hold"/>
                                        <p:tgtEl>
                                          <p:spTgt spid="88"/>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par>
                                <p:cTn id="58" presetID="42" presetClass="path" presetSubtype="0" decel="100000" fill="hold" nodeType="withEffect">
                                  <p:stCondLst>
                                    <p:cond delay="100"/>
                                  </p:stCondLst>
                                  <p:childTnLst>
                                    <p:animMotion origin="layout" path="M -3.75E-6 -1.85185E-6 L -3.75E-6 0.03542 " pathEditMode="relative" rAng="0" ptsTypes="AA">
                                      <p:cBhvr>
                                        <p:cTn id="59" dur="500" spd="-100000" fill="hold"/>
                                        <p:tgtEl>
                                          <p:spTgt spid="67"/>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42" presetClass="path" presetSubtype="0" decel="100000" fill="hold" grpId="1" nodeType="withEffect">
                                  <p:stCondLst>
                                    <p:cond delay="100"/>
                                  </p:stCondLst>
                                  <p:childTnLst>
                                    <p:animMotion origin="layout" path="M -3.75E-6 -3.33333E-6 L -3.75E-6 0.03542 " pathEditMode="relative" rAng="0" ptsTypes="AA">
                                      <p:cBhvr>
                                        <p:cTn id="64" dur="500" spd="-100000" fill="hold"/>
                                        <p:tgtEl>
                                          <p:spTgt spid="41"/>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64" presetClass="path" presetSubtype="0" accel="50000" decel="50000" fill="hold" nodeType="withEffect">
                                  <p:stCondLst>
                                    <p:cond delay="200"/>
                                  </p:stCondLst>
                                  <p:childTnLst>
                                    <p:animMotion origin="layout" path="M 2.5E-6 -0.00578 L 0.00039 -0.0206 " pathEditMode="relative" rAng="0" ptsTypes="AA">
                                      <p:cBhvr>
                                        <p:cTn id="69" dur="500" fill="hold"/>
                                        <p:tgtEl>
                                          <p:spTgt spid="7"/>
                                        </p:tgtEl>
                                        <p:attrNameLst>
                                          <p:attrName>ppt_x</p:attrName>
                                          <p:attrName>ppt_y</p:attrName>
                                        </p:attrNameLst>
                                      </p:cBhvr>
                                      <p:rCtr x="13" y="-741"/>
                                    </p:animMotion>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10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0"/>
                                  </p:stCondLst>
                                  <p:childTnLst>
                                    <p:animMotion origin="layout" path="M -4.58333E-6 1.48148E-6 L -4.58333E-6 0.03542 " pathEditMode="relative" rAng="0" ptsTypes="AA">
                                      <p:cBhvr>
                                        <p:cTn id="82" dur="5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42" presetClass="path" presetSubtype="0" decel="100000" fill="hold" grpId="1" nodeType="withEffect">
                                  <p:stCondLst>
                                    <p:cond delay="500"/>
                                  </p:stCondLst>
                                  <p:childTnLst>
                                    <p:animMotion origin="layout" path="M 1.875E-6 -3.7037E-7 L 1.875E-6 0.03542 " pathEditMode="relative" rAng="0" ptsTypes="AA">
                                      <p:cBhvr>
                                        <p:cTn id="87" dur="5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1" grpId="0"/>
      <p:bldP spid="41" grpId="1"/>
      <p:bldP spid="43" grpId="0"/>
      <p:bldP spid="43" grpId="1"/>
      <p:bldP spid="46" grpId="0"/>
      <p:bldP spid="46" grpId="1"/>
      <p:bldP spid="47" grpId="0"/>
      <p:bldP spid="47" grpId="1"/>
      <p:bldP spid="50" grpId="0"/>
      <p:bldP spid="50" grpId="1"/>
      <p:bldP spid="54" grpId="0"/>
      <p:bldP spid="54" grpId="1"/>
      <p:bldP spid="56" grpId="0"/>
      <p:bldP spid="56" grpId="1"/>
      <p:bldP spid="24" grpId="0"/>
      <p:bldP spid="24" grpId="1"/>
      <p:bldP spid="25" grpId="0"/>
      <p:bldP spid="25" grpId="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CLI</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609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the .NET command-line tools?</a:t>
            </a:r>
          </a:p>
        </p:txBody>
      </p:sp>
      <p:sp>
        <p:nvSpPr>
          <p:cNvPr id="5" name="Content Placeholder 4"/>
          <p:cNvSpPr>
            <a:spLocks noGrp="1"/>
          </p:cNvSpPr>
          <p:nvPr>
            <p:ph sz="quarter" idx="10"/>
          </p:nvPr>
        </p:nvSpPr>
        <p:spPr>
          <a:xfrm>
            <a:off x="839692" y="2463161"/>
            <a:ext cx="10514108" cy="3016210"/>
          </a:xfrm>
          <a:prstGeom prst="rect">
            <a:avLst/>
          </a:prstGeom>
        </p:spPr>
        <p:txBody>
          <a:bodyPr/>
          <a:lstStyle/>
          <a:p>
            <a:pPr marL="0" indent="0" algn="ctr" defTabSz="914225">
              <a:spcBef>
                <a:spcPts val="0"/>
              </a:spcBef>
              <a:buSzTx/>
              <a:buNone/>
              <a:defRPr/>
            </a:pPr>
            <a:r>
              <a:rPr lang="en-US" b="1" dirty="0"/>
              <a:t>Cross-platform </a:t>
            </a:r>
            <a:r>
              <a:rPr lang="en-US" dirty="0"/>
              <a:t>command-line set of tools that are</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b="1" dirty="0"/>
              <a:t>…</a:t>
            </a:r>
            <a:r>
              <a:rPr lang="en-US" b="1" dirty="0"/>
              <a:t>focused</a:t>
            </a:r>
            <a:r>
              <a:rPr lang="en-US" dirty="0"/>
              <a:t> on building code</a:t>
            </a:r>
            <a:r>
              <a:rPr lang="is-IS" dirty="0"/>
              <a:t>…</a:t>
            </a:r>
            <a:r>
              <a:rPr lang="en-US" dirty="0"/>
              <a:t> </a:t>
            </a:r>
          </a:p>
          <a:p>
            <a:pPr marL="0" indent="0" algn="ctr" defTabSz="914225">
              <a:spcBef>
                <a:spcPts val="0"/>
              </a:spcBef>
              <a:buSzTx/>
              <a:buNone/>
              <a:defRPr/>
            </a:pPr>
            <a:endParaRPr lang="en-US" dirty="0"/>
          </a:p>
          <a:p>
            <a:pPr marL="0" indent="0" algn="ctr" defTabSz="914225">
              <a:spcBef>
                <a:spcPts val="0"/>
              </a:spcBef>
              <a:buSzTx/>
              <a:buNone/>
              <a:defRPr/>
            </a:pPr>
            <a:r>
              <a:rPr lang="is-IS" dirty="0"/>
              <a:t>…</a:t>
            </a:r>
            <a:r>
              <a:rPr lang="en-US" dirty="0"/>
              <a:t>for both </a:t>
            </a:r>
            <a:r>
              <a:rPr lang="en-US" b="1" dirty="0"/>
              <a:t>humans</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dirty="0"/>
              <a:t>…a</a:t>
            </a:r>
            <a:r>
              <a:rPr lang="en-US" dirty="0" err="1"/>
              <a:t>nd</a:t>
            </a:r>
            <a:r>
              <a:rPr lang="en-US" dirty="0"/>
              <a:t> </a:t>
            </a:r>
            <a:r>
              <a:rPr lang="en-US" b="1" dirty="0"/>
              <a:t>machines</a:t>
            </a:r>
            <a:r>
              <a:rPr lang="en-US" dirty="0"/>
              <a:t> </a:t>
            </a:r>
          </a:p>
        </p:txBody>
      </p:sp>
    </p:spTree>
    <p:extLst>
      <p:ext uri="{BB962C8B-B14F-4D97-AF65-F5344CB8AC3E}">
        <p14:creationId xmlns:p14="http://schemas.microsoft.com/office/powerpoint/2010/main" val="281580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basic architecture </a:t>
            </a:r>
          </a:p>
        </p:txBody>
      </p:sp>
      <p:sp>
        <p:nvSpPr>
          <p:cNvPr id="4" name="TextBox 3"/>
          <p:cNvSpPr txBox="1"/>
          <p:nvPr/>
        </p:nvSpPr>
        <p:spPr>
          <a:xfrm>
            <a:off x="1722929" y="3009862"/>
            <a:ext cx="2315121" cy="754315"/>
          </a:xfrm>
          <a:prstGeom prst="rect">
            <a:avLst/>
          </a:prstGeom>
          <a:noFill/>
        </p:spPr>
        <p:txBody>
          <a:bodyPr wrap="none" rtlCol="0">
            <a:spAutoFit/>
          </a:bodyPr>
          <a:lstStyle/>
          <a:p>
            <a:r>
              <a:rPr lang="en-US" sz="4313" b="1" dirty="0">
                <a:latin typeface="Consolas" charset="0"/>
                <a:ea typeface="Consolas" charset="0"/>
                <a:cs typeface="Consolas" charset="0"/>
              </a:rPr>
              <a:t>dotnet</a:t>
            </a:r>
            <a:r>
              <a:rPr lang="en-US" sz="4313" dirty="0">
                <a:latin typeface="Consolas" charset="0"/>
                <a:ea typeface="Consolas" charset="0"/>
                <a:cs typeface="Consolas" charset="0"/>
              </a:rPr>
              <a:t> </a:t>
            </a:r>
          </a:p>
        </p:txBody>
      </p:sp>
      <p:sp>
        <p:nvSpPr>
          <p:cNvPr id="5" name="TextBox 4"/>
          <p:cNvSpPr txBox="1"/>
          <p:nvPr/>
        </p:nvSpPr>
        <p:spPr>
          <a:xfrm>
            <a:off x="4260519" y="3005023"/>
            <a:ext cx="1705383" cy="754315"/>
          </a:xfrm>
          <a:prstGeom prst="rect">
            <a:avLst/>
          </a:prstGeom>
          <a:noFill/>
        </p:spPr>
        <p:txBody>
          <a:bodyPr wrap="none" rtlCol="0">
            <a:spAutoFit/>
          </a:bodyPr>
          <a:lstStyle/>
          <a:p>
            <a:r>
              <a:rPr lang="en-US" sz="4313" b="1" dirty="0">
                <a:latin typeface="Consolas" charset="0"/>
                <a:ea typeface="Consolas" charset="0"/>
                <a:cs typeface="Consolas" charset="0"/>
              </a:rPr>
              <a:t>build</a:t>
            </a:r>
          </a:p>
        </p:txBody>
      </p:sp>
      <p:sp>
        <p:nvSpPr>
          <p:cNvPr id="6" name="TextBox 5"/>
          <p:cNvSpPr txBox="1"/>
          <p:nvPr/>
        </p:nvSpPr>
        <p:spPr>
          <a:xfrm>
            <a:off x="6305656" y="3005023"/>
            <a:ext cx="4754075" cy="754315"/>
          </a:xfrm>
          <a:prstGeom prst="rect">
            <a:avLst/>
          </a:prstGeom>
          <a:noFill/>
        </p:spPr>
        <p:txBody>
          <a:bodyPr wrap="none" rtlCol="0">
            <a:spAutoFit/>
          </a:bodyPr>
          <a:lstStyle/>
          <a:p>
            <a:r>
              <a:rPr lang="en-US" sz="4313" b="1" dirty="0">
                <a:latin typeface="Consolas" charset="0"/>
                <a:ea typeface="Consolas" charset="0"/>
                <a:cs typeface="Consolas" charset="0"/>
              </a:rPr>
              <a:t>--output [path]</a:t>
            </a:r>
          </a:p>
        </p:txBody>
      </p:sp>
      <p:sp>
        <p:nvSpPr>
          <p:cNvPr id="10" name="Left Brace 9"/>
          <p:cNvSpPr/>
          <p:nvPr/>
        </p:nvSpPr>
        <p:spPr>
          <a:xfrm rot="16200000">
            <a:off x="2596838" y="2706989"/>
            <a:ext cx="342777" cy="2364094"/>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rot="16200000">
            <a:off x="5016594" y="2883733"/>
            <a:ext cx="342777" cy="2035846"/>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8546607" y="1597241"/>
            <a:ext cx="342777" cy="4586530"/>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962671" y="4191867"/>
            <a:ext cx="1700594" cy="523220"/>
          </a:xfrm>
          <a:prstGeom prst="rect">
            <a:avLst/>
          </a:prstGeom>
          <a:noFill/>
        </p:spPr>
        <p:txBody>
          <a:bodyPr wrap="none" rtlCol="0">
            <a:spAutoFit/>
          </a:bodyPr>
          <a:lstStyle/>
          <a:p>
            <a:r>
              <a:rPr lang="en-US" sz="2800"/>
              <a:t>the driver</a:t>
            </a:r>
            <a:endParaRPr lang="en-US" sz="2800" dirty="0"/>
          </a:p>
        </p:txBody>
      </p:sp>
      <p:sp>
        <p:nvSpPr>
          <p:cNvPr id="14" name="TextBox 13"/>
          <p:cNvSpPr txBox="1"/>
          <p:nvPr/>
        </p:nvSpPr>
        <p:spPr>
          <a:xfrm>
            <a:off x="3889414" y="4191867"/>
            <a:ext cx="2785827" cy="523220"/>
          </a:xfrm>
          <a:prstGeom prst="rect">
            <a:avLst/>
          </a:prstGeom>
          <a:noFill/>
        </p:spPr>
        <p:txBody>
          <a:bodyPr wrap="none" rtlCol="0">
            <a:spAutoFit/>
          </a:bodyPr>
          <a:lstStyle/>
          <a:p>
            <a:r>
              <a:rPr lang="en-US" sz="2800" dirty="0"/>
              <a:t>verb (command)</a:t>
            </a:r>
          </a:p>
        </p:txBody>
      </p:sp>
      <p:sp>
        <p:nvSpPr>
          <p:cNvPr id="15" name="TextBox 14"/>
          <p:cNvSpPr txBox="1"/>
          <p:nvPr/>
        </p:nvSpPr>
        <p:spPr>
          <a:xfrm>
            <a:off x="7478824" y="4190982"/>
            <a:ext cx="2668872" cy="523220"/>
          </a:xfrm>
          <a:prstGeom prst="rect">
            <a:avLst/>
          </a:prstGeom>
          <a:noFill/>
        </p:spPr>
        <p:txBody>
          <a:bodyPr wrap="none" rtlCol="0">
            <a:spAutoFit/>
          </a:bodyPr>
          <a:lstStyle/>
          <a:p>
            <a:r>
              <a:rPr lang="en-US" sz="2800" dirty="0"/>
              <a:t>verb arguments</a:t>
            </a:r>
          </a:p>
        </p:txBody>
      </p:sp>
    </p:spTree>
    <p:extLst>
      <p:ext uri="{BB962C8B-B14F-4D97-AF65-F5344CB8AC3E}">
        <p14:creationId xmlns:p14="http://schemas.microsoft.com/office/powerpoint/2010/main" val="250944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strVal val="#ppt_h"/>
                                          </p:val>
                                        </p:tav>
                                        <p:tav tm="100000">
                                          <p:val>
                                            <p:strVal val="#ppt_h"/>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strVal val="#ppt_h"/>
                                          </p:val>
                                        </p:tav>
                                        <p:tav tm="100000">
                                          <p:val>
                                            <p:strVal val="#ppt_h"/>
                                          </p:val>
                                        </p:tav>
                                      </p:tavLst>
                                    </p:anim>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animBg="1"/>
      <p:bldP spid="11" grpId="0" animBg="1"/>
      <p:bldP spid="12" grpId="0" animBg="1"/>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architecture explained</a:t>
            </a:r>
          </a:p>
        </p:txBody>
      </p:sp>
      <p:sp>
        <p:nvSpPr>
          <p:cNvPr id="3" name="Content Placeholder 2"/>
          <p:cNvSpPr>
            <a:spLocks noGrp="1"/>
          </p:cNvSpPr>
          <p:nvPr>
            <p:ph sz="quarter" idx="10"/>
          </p:nvPr>
        </p:nvSpPr>
        <p:spPr>
          <a:xfrm>
            <a:off x="838946" y="1825852"/>
            <a:ext cx="10514108" cy="4350721"/>
          </a:xfrm>
          <a:prstGeom prst="rect">
            <a:avLst/>
          </a:prstGeom>
        </p:spPr>
        <p:txBody>
          <a:bodyPr>
            <a:normAutofit/>
          </a:bodyPr>
          <a:lstStyle/>
          <a:p>
            <a:r>
              <a:rPr lang="en-US" b="1" dirty="0"/>
              <a:t>Driver</a:t>
            </a:r>
            <a:r>
              <a:rPr lang="en-US" dirty="0"/>
              <a:t>, dotnet, is invoked first, followed by a </a:t>
            </a:r>
            <a:r>
              <a:rPr lang="en-US" b="1" dirty="0"/>
              <a:t>verb</a:t>
            </a:r>
          </a:p>
          <a:p>
            <a:endParaRPr lang="en-US" dirty="0"/>
          </a:p>
          <a:p>
            <a:r>
              <a:rPr lang="en-US" dirty="0"/>
              <a:t>The verb is a </a:t>
            </a:r>
            <a:r>
              <a:rPr lang="en-US" b="1" dirty="0"/>
              <a:t>command</a:t>
            </a:r>
            <a:r>
              <a:rPr lang="en-US" dirty="0"/>
              <a:t> that is implemented as:</a:t>
            </a:r>
          </a:p>
          <a:p>
            <a:pPr lvl="1"/>
            <a:r>
              <a:rPr lang="en-US" dirty="0"/>
              <a:t>A </a:t>
            </a:r>
            <a:r>
              <a:rPr lang="en-US" dirty="0" err="1"/>
              <a:t>NuGet</a:t>
            </a:r>
            <a:r>
              <a:rPr lang="en-US" dirty="0"/>
              <a:t> package</a:t>
            </a:r>
          </a:p>
          <a:p>
            <a:pPr lvl="1"/>
            <a:r>
              <a:rPr lang="en-US" dirty="0"/>
              <a:t>A binary in the $PATH</a:t>
            </a:r>
          </a:p>
          <a:p>
            <a:endParaRPr lang="en-US" dirty="0"/>
          </a:p>
          <a:p>
            <a:r>
              <a:rPr lang="en-US" dirty="0"/>
              <a:t>Driver invokes the command passing the </a:t>
            </a:r>
            <a:r>
              <a:rPr lang="en-US" b="1" dirty="0"/>
              <a:t>arguments</a:t>
            </a:r>
            <a:r>
              <a:rPr lang="en-US" dirty="0"/>
              <a:t> to it</a:t>
            </a:r>
          </a:p>
          <a:p>
            <a:pPr lvl="1"/>
            <a:r>
              <a:rPr lang="en-US" dirty="0"/>
              <a:t>The command is responsible for the arguments</a:t>
            </a:r>
          </a:p>
          <a:p>
            <a:endParaRPr lang="en-US" dirty="0"/>
          </a:p>
        </p:txBody>
      </p:sp>
    </p:spTree>
    <p:extLst>
      <p:ext uri="{BB962C8B-B14F-4D97-AF65-F5344CB8AC3E}">
        <p14:creationId xmlns:p14="http://schemas.microsoft.com/office/powerpoint/2010/main" val="231185745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(1/2)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dirty="0">
                          <a:effectLst/>
                        </a:rPr>
                        <a:t>dotnet new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Initialize .NET projects.</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dirty="0">
                          <a:effectLst/>
                        </a:rPr>
                        <a:t>dotnet restore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Restore dependencies specified in the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a:effectLst/>
                        </a:rPr>
                        <a:t>dotnet run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Compiles and immediately executes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a:effectLst/>
                        </a:rPr>
                        <a:t>dotnet build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Builds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dirty="0">
                          <a:effectLst/>
                        </a:rPr>
                        <a:t>dotnet publish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Publishes a .NET project for deployment (incl. runtime).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a:effectLst/>
                        </a:rPr>
                        <a:t>dotnet test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Runs unit tests using the test runner specified in the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a:effectLst/>
                        </a:rPr>
                        <a:t>dotnet pack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Creates a NuGet package.</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dirty="0">
                          <a:effectLst/>
                        </a:rPr>
                        <a:t>dotnet migrate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Migrates </a:t>
                      </a:r>
                      <a:r>
                        <a:rPr lang="en-US" sz="2700" u="none" strike="noStrike" dirty="0" err="1">
                          <a:effectLst/>
                        </a:rPr>
                        <a:t>project.json</a:t>
                      </a:r>
                      <a:r>
                        <a:rPr lang="en-US" sz="2700" u="none" strike="noStrike" dirty="0">
                          <a:effectLst/>
                        </a:rPr>
                        <a:t> project to </a:t>
                      </a:r>
                      <a:r>
                        <a:rPr lang="en-US" sz="2700" u="none" strike="noStrike" dirty="0" err="1">
                          <a:effectLst/>
                        </a:rPr>
                        <a:t>msbuild</a:t>
                      </a:r>
                      <a:r>
                        <a:rPr lang="en-US" sz="2700" u="none" strike="noStrike" dirty="0">
                          <a:effectLst/>
                        </a:rPr>
                        <a:t> based project.</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5684008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(2/2)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kern="1200">
                          <a:solidFill>
                            <a:schemeClr val="dk1"/>
                          </a:solidFill>
                          <a:effectLst/>
                          <a:latin typeface="+mn-lt"/>
                          <a:ea typeface="+mn-ea"/>
                          <a:cs typeface="+mn-cs"/>
                        </a:rPr>
                        <a:t>dotnet clean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Clean build output(s).</a:t>
                      </a: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kern="1200">
                          <a:solidFill>
                            <a:schemeClr val="dk1"/>
                          </a:solidFill>
                          <a:effectLst/>
                          <a:latin typeface="+mn-lt"/>
                          <a:ea typeface="+mn-ea"/>
                          <a:cs typeface="+mn-cs"/>
                        </a:rPr>
                        <a:t>dotnet sln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Modify solution (SLN) files.</a:t>
                      </a: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kern="1200">
                          <a:solidFill>
                            <a:schemeClr val="dk1"/>
                          </a:solidFill>
                          <a:effectLst/>
                          <a:latin typeface="+mn-lt"/>
                          <a:ea typeface="+mn-ea"/>
                          <a:cs typeface="+mn-cs"/>
                        </a:rPr>
                        <a:t>dotnet add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Add reference to the project.</a:t>
                      </a: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kern="1200">
                          <a:solidFill>
                            <a:schemeClr val="dk1"/>
                          </a:solidFill>
                          <a:effectLst/>
                          <a:latin typeface="+mn-lt"/>
                          <a:ea typeface="+mn-ea"/>
                          <a:cs typeface="+mn-cs"/>
                        </a:rPr>
                        <a:t>dotnet remove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Remove reference from the project.</a:t>
                      </a: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kern="1200">
                          <a:solidFill>
                            <a:schemeClr val="dk1"/>
                          </a:solidFill>
                          <a:effectLst/>
                          <a:latin typeface="+mn-lt"/>
                          <a:ea typeface="+mn-ea"/>
                          <a:cs typeface="+mn-cs"/>
                        </a:rPr>
                        <a:t>dotnet list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List reference in the project.</a:t>
                      </a: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kern="1200">
                          <a:solidFill>
                            <a:schemeClr val="dk1"/>
                          </a:solidFill>
                          <a:effectLst/>
                          <a:latin typeface="+mn-lt"/>
                          <a:ea typeface="+mn-ea"/>
                          <a:cs typeface="+mn-cs"/>
                        </a:rPr>
                        <a:t>dotnet nuget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Provides additional NuGet commands.</a:t>
                      </a: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kern="1200">
                          <a:solidFill>
                            <a:schemeClr val="dk1"/>
                          </a:solidFill>
                          <a:effectLst/>
                          <a:latin typeface="+mn-lt"/>
                          <a:ea typeface="+mn-ea"/>
                          <a:cs typeface="+mn-cs"/>
                        </a:rPr>
                        <a:t>dotnet msbuild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Runs Microsoft Build Engine (MSBuild).</a:t>
                      </a: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kern="1200">
                          <a:solidFill>
                            <a:schemeClr val="dk1"/>
                          </a:solidFill>
                          <a:effectLst/>
                          <a:latin typeface="+mn-lt"/>
                          <a:ea typeface="+mn-ea"/>
                          <a:cs typeface="+mn-cs"/>
                        </a:rPr>
                        <a:t>dotnet vstest  </a:t>
                      </a:r>
                    </a:p>
                  </a:txBody>
                  <a:tcPr marL="4669" marR="4669" marT="4669" marB="0"/>
                </a:tc>
                <a:tc>
                  <a:txBody>
                    <a:bodyPr/>
                    <a:lstStyle/>
                    <a:p>
                      <a:pPr algn="l" fontAlgn="b"/>
                      <a:r>
                        <a:rPr lang="en-US" sz="2700" u="none" strike="noStrike" kern="1200" dirty="0">
                          <a:solidFill>
                            <a:schemeClr val="dk1"/>
                          </a:solidFill>
                          <a:effectLst/>
                          <a:latin typeface="+mn-lt"/>
                          <a:ea typeface="+mn-ea"/>
                          <a:cs typeface="+mn-cs"/>
                        </a:rPr>
                        <a:t>Runs Microsoft Test Execution Command Line Tool.</a:t>
                      </a: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35361493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29D6-D9F6-4FE9-A329-F2AAFFAC81D4}"/>
              </a:ext>
            </a:extLst>
          </p:cNvPr>
          <p:cNvSpPr>
            <a:spLocks noGrp="1"/>
          </p:cNvSpPr>
          <p:nvPr>
            <p:ph type="title"/>
          </p:nvPr>
        </p:nvSpPr>
        <p:spPr/>
        <p:txBody>
          <a:bodyPr/>
          <a:lstStyle/>
          <a:p>
            <a:r>
              <a:rPr lang="en-US" dirty="0"/>
              <a:t>Get started today!</a:t>
            </a:r>
          </a:p>
        </p:txBody>
      </p:sp>
      <p:sp>
        <p:nvSpPr>
          <p:cNvPr id="3" name="Content Placeholder 2">
            <a:extLst>
              <a:ext uri="{FF2B5EF4-FFF2-40B4-BE49-F238E27FC236}">
                <a16:creationId xmlns:a16="http://schemas.microsoft.com/office/drawing/2014/main" id="{00F351D6-346B-45B0-97E9-697401E0A69E}"/>
              </a:ext>
            </a:extLst>
          </p:cNvPr>
          <p:cNvSpPr>
            <a:spLocks noGrp="1"/>
          </p:cNvSpPr>
          <p:nvPr>
            <p:ph idx="1"/>
          </p:nvPr>
        </p:nvSpPr>
        <p:spPr>
          <a:xfrm>
            <a:off x="838200" y="2476900"/>
            <a:ext cx="5321968" cy="3261170"/>
          </a:xfrm>
        </p:spPr>
        <p:txBody>
          <a:bodyPr>
            <a:normAutofit/>
          </a:bodyPr>
          <a:lstStyle/>
          <a:p>
            <a:r>
              <a:rPr lang="en-US" dirty="0"/>
              <a:t>Download .NET 6</a:t>
            </a:r>
          </a:p>
          <a:p>
            <a:r>
              <a:rPr lang="en-US" dirty="0"/>
              <a:t>Download Visual Studio 2022</a:t>
            </a:r>
          </a:p>
          <a:p>
            <a:r>
              <a:rPr lang="en-US" dirty="0"/>
              <a:t>Use the Upgrade Assistant</a:t>
            </a:r>
          </a:p>
          <a:p>
            <a:r>
              <a:rPr lang="en-US" dirty="0"/>
              <a:t>Try out the MAUI preview</a:t>
            </a:r>
          </a:p>
          <a:p>
            <a:endParaRPr lang="en-US" dirty="0"/>
          </a:p>
          <a:p>
            <a:pPr marL="0" indent="0">
              <a:buNone/>
            </a:pPr>
            <a:r>
              <a:rPr lang="en-US" dirty="0"/>
              <a:t>Have a great conference!</a:t>
            </a:r>
          </a:p>
        </p:txBody>
      </p:sp>
      <p:sp>
        <p:nvSpPr>
          <p:cNvPr id="6" name="Content Placeholder 5">
            <a:extLst>
              <a:ext uri="{FF2B5EF4-FFF2-40B4-BE49-F238E27FC236}">
                <a16:creationId xmlns:a16="http://schemas.microsoft.com/office/drawing/2014/main" id="{F0264F8A-6E24-428A-A4C8-F60FD730F3AE}"/>
              </a:ext>
            </a:extLst>
          </p:cNvPr>
          <p:cNvSpPr>
            <a:spLocks noGrp="1"/>
          </p:cNvSpPr>
          <p:nvPr>
            <p:ph idx="10"/>
          </p:nvPr>
        </p:nvSpPr>
        <p:spPr>
          <a:xfrm>
            <a:off x="6252884" y="2476900"/>
            <a:ext cx="5703832" cy="3261170"/>
          </a:xfrm>
        </p:spPr>
        <p:txBody>
          <a:bodyPr/>
          <a:lstStyle/>
          <a:p>
            <a:r>
              <a:rPr lang="en-US" dirty="0"/>
              <a:t>get.dot.net/6</a:t>
            </a:r>
          </a:p>
          <a:p>
            <a:r>
              <a:rPr lang="en-US" dirty="0"/>
              <a:t>VisualStudio.com/download</a:t>
            </a:r>
          </a:p>
          <a:p>
            <a:r>
              <a:rPr lang="en-US" dirty="0"/>
              <a:t>aka.ms/dotnet-upgrade-assistant</a:t>
            </a:r>
          </a:p>
          <a:p>
            <a:r>
              <a:rPr lang="en-US" dirty="0"/>
              <a:t>VisualStudio.com/preview</a:t>
            </a:r>
          </a:p>
        </p:txBody>
      </p:sp>
      <p:sp>
        <p:nvSpPr>
          <p:cNvPr id="12" name="TextBox 11">
            <a:extLst>
              <a:ext uri="{FF2B5EF4-FFF2-40B4-BE49-F238E27FC236}">
                <a16:creationId xmlns:a16="http://schemas.microsoft.com/office/drawing/2014/main" id="{34E12A77-8038-4021-B2F1-694EBDA57872}"/>
              </a:ext>
            </a:extLst>
          </p:cNvPr>
          <p:cNvSpPr txBox="1"/>
          <p:nvPr/>
        </p:nvSpPr>
        <p:spPr>
          <a:xfrm>
            <a:off x="838200" y="5597690"/>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B548"/>
                </a:solidFill>
                <a:effectLst/>
                <a:uLnTx/>
                <a:uFillTx/>
                <a:latin typeface="Open Sans" panose="020B0606030504020204" pitchFamily="34" charset="0"/>
                <a:ea typeface="Open Sans" panose="020B0606030504020204" pitchFamily="34" charset="0"/>
                <a:cs typeface="Open Sans" panose="020B0606030504020204" pitchFamily="34" charset="0"/>
              </a:rPr>
              <a:t>Ask questions on Twitter #dotNETConf</a:t>
            </a:r>
          </a:p>
        </p:txBody>
      </p:sp>
      <p:pic>
        <p:nvPicPr>
          <p:cNvPr id="14" name="Graphic 13">
            <a:extLst>
              <a:ext uri="{FF2B5EF4-FFF2-40B4-BE49-F238E27FC236}">
                <a16:creationId xmlns:a16="http://schemas.microsoft.com/office/drawing/2014/main" id="{F83140B6-3174-44E0-B449-7DC52CBA6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9417" y="4634687"/>
            <a:ext cx="1577490" cy="1926006"/>
          </a:xfrm>
          <a:prstGeom prst="rect">
            <a:avLst/>
          </a:prstGeom>
        </p:spPr>
      </p:pic>
    </p:spTree>
    <p:extLst>
      <p:ext uri="{BB962C8B-B14F-4D97-AF65-F5344CB8AC3E}">
        <p14:creationId xmlns:p14="http://schemas.microsoft.com/office/powerpoint/2010/main" val="65480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n the TechEmpower benchmarks, .NET processed 7.01 million requests per second, Node.js processed 0.66 million, and Java Servlet processed 2.17 million.">
            <a:extLst>
              <a:ext uri="{FF2B5EF4-FFF2-40B4-BE49-F238E27FC236}">
                <a16:creationId xmlns:a16="http://schemas.microsoft.com/office/drawing/2014/main" id="{44EEED3F-D065-472A-AE74-131D4591949C}"/>
              </a:ext>
            </a:extLst>
          </p:cNvPr>
          <p:cNvSpPr>
            <a:spLocks noChangeAspect="1" noChangeArrowheads="1"/>
          </p:cNvSpPr>
          <p:nvPr/>
        </p:nvSpPr>
        <p:spPr bwMode="auto">
          <a:xfrm>
            <a:off x="5864988" y="2785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6 Performance</a:t>
            </a:r>
          </a:p>
        </p:txBody>
      </p:sp>
      <p:sp>
        <p:nvSpPr>
          <p:cNvPr id="105" name="TextBox 104">
            <a:extLst>
              <a:ext uri="{FF2B5EF4-FFF2-40B4-BE49-F238E27FC236}">
                <a16:creationId xmlns:a16="http://schemas.microsoft.com/office/drawing/2014/main" id="{CB8A4E90-2873-4443-8A1F-542DF239063D}"/>
              </a:ext>
            </a:extLst>
          </p:cNvPr>
          <p:cNvSpPr txBox="1"/>
          <p:nvPr/>
        </p:nvSpPr>
        <p:spPr>
          <a:xfrm>
            <a:off x="461400" y="6206519"/>
            <a:ext cx="676213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https://www.techempower.com/benchmarks/#section=data-r20&amp;hw=ph&amp;test=plaintext</a:t>
            </a:r>
            <a:r>
              <a:rPr kumimoji="0" lang="en-US" sz="1000" b="0" i="0" u="none" strike="noStrike" kern="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endParaRPr>
          </a:p>
        </p:txBody>
      </p:sp>
      <p:grpSp>
        <p:nvGrpSpPr>
          <p:cNvPr id="108" name="Group 107">
            <a:extLst>
              <a:ext uri="{FF2B5EF4-FFF2-40B4-BE49-F238E27FC236}">
                <a16:creationId xmlns:a16="http://schemas.microsoft.com/office/drawing/2014/main" id="{967A1A51-666F-4A53-8616-D446C3DBA27E}"/>
              </a:ext>
            </a:extLst>
          </p:cNvPr>
          <p:cNvGrpSpPr/>
          <p:nvPr/>
        </p:nvGrpSpPr>
        <p:grpSpPr>
          <a:xfrm>
            <a:off x="353364" y="1604684"/>
            <a:ext cx="5203178" cy="3799869"/>
            <a:chOff x="821537" y="1878600"/>
            <a:chExt cx="5252938" cy="3824150"/>
          </a:xfrm>
        </p:grpSpPr>
        <p:grpSp>
          <p:nvGrpSpPr>
            <p:cNvPr id="6" name="Graphic 3">
              <a:extLst>
                <a:ext uri="{FF2B5EF4-FFF2-40B4-BE49-F238E27FC236}">
                  <a16:creationId xmlns:a16="http://schemas.microsoft.com/office/drawing/2014/main" id="{7CAF132A-E7C2-4374-B18A-209C4E0F009B}"/>
                </a:ext>
              </a:extLst>
            </p:cNvPr>
            <p:cNvGrpSpPr/>
            <p:nvPr/>
          </p:nvGrpSpPr>
          <p:grpSpPr>
            <a:xfrm>
              <a:off x="821537" y="1878600"/>
              <a:ext cx="5252938" cy="2339438"/>
              <a:chOff x="3269769" y="2158819"/>
              <a:chExt cx="5869616" cy="2614080"/>
            </a:xfrm>
          </p:grpSpPr>
          <p:sp>
            <p:nvSpPr>
              <p:cNvPr id="7" name="Freeform: Shape 6">
                <a:extLst>
                  <a:ext uri="{FF2B5EF4-FFF2-40B4-BE49-F238E27FC236}">
                    <a16:creationId xmlns:a16="http://schemas.microsoft.com/office/drawing/2014/main" id="{7EAC5160-F673-43A7-A4A8-8576B4A432F9}"/>
                  </a:ext>
                </a:extLst>
              </p:cNvPr>
              <p:cNvSpPr/>
              <p:nvPr/>
            </p:nvSpPr>
            <p:spPr>
              <a:xfrm>
                <a:off x="5128079" y="2158819"/>
                <a:ext cx="2288909" cy="2288909"/>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Freeform: Shape 7">
                <a:extLst>
                  <a:ext uri="{FF2B5EF4-FFF2-40B4-BE49-F238E27FC236}">
                    <a16:creationId xmlns:a16="http://schemas.microsoft.com/office/drawing/2014/main" id="{D633718A-EAB4-493E-895C-A86C7CA98AA1}"/>
                  </a:ext>
                </a:extLst>
              </p:cNvPr>
              <p:cNvSpPr/>
              <p:nvPr/>
            </p:nvSpPr>
            <p:spPr>
              <a:xfrm>
                <a:off x="3269769" y="2569095"/>
                <a:ext cx="1648726" cy="1648726"/>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Freeform: Shape 8">
                <a:extLst>
                  <a:ext uri="{FF2B5EF4-FFF2-40B4-BE49-F238E27FC236}">
                    <a16:creationId xmlns:a16="http://schemas.microsoft.com/office/drawing/2014/main" id="{11EBF202-721B-4717-AADA-7738179B9105}"/>
                  </a:ext>
                </a:extLst>
              </p:cNvPr>
              <p:cNvSpPr/>
              <p:nvPr/>
            </p:nvSpPr>
            <p:spPr>
              <a:xfrm>
                <a:off x="7490660" y="2572905"/>
                <a:ext cx="1648725" cy="1648726"/>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Freeform: Shape 9">
                <a:extLst>
                  <a:ext uri="{FF2B5EF4-FFF2-40B4-BE49-F238E27FC236}">
                    <a16:creationId xmlns:a16="http://schemas.microsoft.com/office/drawing/2014/main" id="{FB8E9EE6-9CEA-46E4-9B94-DDDCB9FADB1A}"/>
                  </a:ext>
                </a:extLst>
              </p:cNvPr>
              <p:cNvSpPr/>
              <p:nvPr/>
            </p:nvSpPr>
            <p:spPr>
              <a:xfrm>
                <a:off x="5425307" y="2456047"/>
                <a:ext cx="1694453" cy="1089835"/>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Freeform: Shape 10">
                <a:extLst>
                  <a:ext uri="{FF2B5EF4-FFF2-40B4-BE49-F238E27FC236}">
                    <a16:creationId xmlns:a16="http://schemas.microsoft.com/office/drawing/2014/main" id="{89BEE4C1-5E8B-4B2A-B234-69344EB5A91A}"/>
                  </a:ext>
                </a:extLst>
              </p:cNvPr>
              <p:cNvSpPr/>
              <p:nvPr/>
            </p:nvSpPr>
            <p:spPr>
              <a:xfrm>
                <a:off x="6809830" y="2995884"/>
                <a:ext cx="309929" cy="549998"/>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Freeform: Shape 11">
                <a:extLst>
                  <a:ext uri="{FF2B5EF4-FFF2-40B4-BE49-F238E27FC236}">
                    <a16:creationId xmlns:a16="http://schemas.microsoft.com/office/drawing/2014/main" id="{B5CD37CD-80DD-4801-9C73-B80A56527082}"/>
                  </a:ext>
                </a:extLst>
              </p:cNvPr>
              <p:cNvSpPr/>
              <p:nvPr/>
            </p:nvSpPr>
            <p:spPr>
              <a:xfrm>
                <a:off x="3514918" y="281805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Freeform: Shape 12">
                <a:extLst>
                  <a:ext uri="{FF2B5EF4-FFF2-40B4-BE49-F238E27FC236}">
                    <a16:creationId xmlns:a16="http://schemas.microsoft.com/office/drawing/2014/main" id="{2E9246AE-FF6B-4465-A3D5-25B7C9C2A822}"/>
                  </a:ext>
                </a:extLst>
              </p:cNvPr>
              <p:cNvSpPr/>
              <p:nvPr/>
            </p:nvSpPr>
            <p:spPr>
              <a:xfrm>
                <a:off x="7735810" y="281678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Freeform: Shape 13">
                <a:extLst>
                  <a:ext uri="{FF2B5EF4-FFF2-40B4-BE49-F238E27FC236}">
                    <a16:creationId xmlns:a16="http://schemas.microsoft.com/office/drawing/2014/main" id="{C02E314C-F9A6-413E-AC84-47B4443E2926}"/>
                  </a:ext>
                </a:extLst>
              </p:cNvPr>
              <p:cNvSpPr/>
              <p:nvPr/>
            </p:nvSpPr>
            <p:spPr>
              <a:xfrm>
                <a:off x="6079462" y="2842189"/>
                <a:ext cx="765933" cy="632562"/>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Freeform: Shape 14">
                <a:extLst>
                  <a:ext uri="{FF2B5EF4-FFF2-40B4-BE49-F238E27FC236}">
                    <a16:creationId xmlns:a16="http://schemas.microsoft.com/office/drawing/2014/main" id="{BF89C8F0-0416-4EDF-8C2C-A384E29E933F}"/>
                  </a:ext>
                </a:extLst>
              </p:cNvPr>
              <p:cNvSpPr/>
              <p:nvPr/>
            </p:nvSpPr>
            <p:spPr>
              <a:xfrm>
                <a:off x="6186160" y="3200387"/>
                <a:ext cx="170207" cy="17020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6" name="Graphic 3">
                <a:extLst>
                  <a:ext uri="{FF2B5EF4-FFF2-40B4-BE49-F238E27FC236}">
                    <a16:creationId xmlns:a16="http://schemas.microsoft.com/office/drawing/2014/main" id="{7CAF132A-E7C2-4374-B18A-209C4E0F009B}"/>
                  </a:ext>
                </a:extLst>
              </p:cNvPr>
              <p:cNvGrpSpPr/>
              <p:nvPr/>
            </p:nvGrpSpPr>
            <p:grpSpPr>
              <a:xfrm>
                <a:off x="3466650" y="4569668"/>
                <a:ext cx="5216732" cy="203231"/>
                <a:chOff x="3466650" y="4569668"/>
                <a:chExt cx="5216732" cy="203231"/>
              </a:xfrm>
              <a:solidFill>
                <a:srgbClr val="605D5A"/>
              </a:solidFill>
            </p:grpSpPr>
            <p:grpSp>
              <p:nvGrpSpPr>
                <p:cNvPr id="17" name="Graphic 3">
                  <a:extLst>
                    <a:ext uri="{FF2B5EF4-FFF2-40B4-BE49-F238E27FC236}">
                      <a16:creationId xmlns:a16="http://schemas.microsoft.com/office/drawing/2014/main" id="{7CAF132A-E7C2-4374-B18A-209C4E0F009B}"/>
                    </a:ext>
                  </a:extLst>
                </p:cNvPr>
                <p:cNvGrpSpPr/>
                <p:nvPr/>
              </p:nvGrpSpPr>
              <p:grpSpPr>
                <a:xfrm>
                  <a:off x="3466650" y="4570938"/>
                  <a:ext cx="1093646" cy="191801"/>
                  <a:chOff x="3466650" y="4570938"/>
                  <a:chExt cx="1093646" cy="191801"/>
                </a:xfrm>
                <a:solidFill>
                  <a:srgbClr val="605D5A"/>
                </a:solidFill>
              </p:grpSpPr>
              <p:sp>
                <p:nvSpPr>
                  <p:cNvPr id="18" name="Freeform: Shape 17">
                    <a:extLst>
                      <a:ext uri="{FF2B5EF4-FFF2-40B4-BE49-F238E27FC236}">
                        <a16:creationId xmlns:a16="http://schemas.microsoft.com/office/drawing/2014/main" id="{DD8DE176-115C-4683-A4DC-33EFAEFF0252}"/>
                      </a:ext>
                    </a:extLst>
                  </p:cNvPr>
                  <p:cNvSpPr/>
                  <p:nvPr/>
                </p:nvSpPr>
                <p:spPr>
                  <a:xfrm>
                    <a:off x="3466650" y="4579829"/>
                    <a:ext cx="52078" cy="182909"/>
                  </a:xfrm>
                  <a:custGeom>
                    <a:avLst/>
                    <a:gdLst>
                      <a:gd name="connsiteX0" fmla="*/ 15242 w 52078"/>
                      <a:gd name="connsiteY0" fmla="*/ 182909 h 182909"/>
                      <a:gd name="connsiteX1" fmla="*/ 0 w 52078"/>
                      <a:gd name="connsiteY1" fmla="*/ 180369 h 182909"/>
                      <a:gd name="connsiteX2" fmla="*/ 0 w 52078"/>
                      <a:gd name="connsiteY2" fmla="*/ 166397 h 182909"/>
                      <a:gd name="connsiteX3" fmla="*/ 15242 w 52078"/>
                      <a:gd name="connsiteY3" fmla="*/ 168937 h 182909"/>
                      <a:gd name="connsiteX4" fmla="*/ 30485 w 52078"/>
                      <a:gd name="connsiteY4" fmla="*/ 162586 h 182909"/>
                      <a:gd name="connsiteX5" fmla="*/ 35566 w 52078"/>
                      <a:gd name="connsiteY5" fmla="*/ 144803 h 182909"/>
                      <a:gd name="connsiteX6" fmla="*/ 35566 w 52078"/>
                      <a:gd name="connsiteY6" fmla="*/ 0 h 182909"/>
                      <a:gd name="connsiteX7" fmla="*/ 52078 w 52078"/>
                      <a:gd name="connsiteY7" fmla="*/ 0 h 182909"/>
                      <a:gd name="connsiteX8" fmla="*/ 52078 w 52078"/>
                      <a:gd name="connsiteY8" fmla="*/ 143533 h 182909"/>
                      <a:gd name="connsiteX9" fmla="*/ 43187 w 52078"/>
                      <a:gd name="connsiteY9" fmla="*/ 172748 h 182909"/>
                      <a:gd name="connsiteX10" fmla="*/ 15242 w 52078"/>
                      <a:gd name="connsiteY10" fmla="*/ 182909 h 1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78" h="182909">
                        <a:moveTo>
                          <a:pt x="15242" y="182909"/>
                        </a:moveTo>
                        <a:cubicBezTo>
                          <a:pt x="8891" y="182909"/>
                          <a:pt x="3811" y="181639"/>
                          <a:pt x="0" y="180369"/>
                        </a:cubicBezTo>
                        <a:lnTo>
                          <a:pt x="0" y="166397"/>
                        </a:lnTo>
                        <a:cubicBezTo>
                          <a:pt x="5081" y="167667"/>
                          <a:pt x="10162" y="168937"/>
                          <a:pt x="15242" y="168937"/>
                        </a:cubicBezTo>
                        <a:cubicBezTo>
                          <a:pt x="21593" y="168937"/>
                          <a:pt x="26674" y="166397"/>
                          <a:pt x="30485" y="162586"/>
                        </a:cubicBezTo>
                        <a:cubicBezTo>
                          <a:pt x="34295" y="158776"/>
                          <a:pt x="35566" y="152425"/>
                          <a:pt x="35566" y="144803"/>
                        </a:cubicBezTo>
                        <a:lnTo>
                          <a:pt x="35566" y="0"/>
                        </a:lnTo>
                        <a:lnTo>
                          <a:pt x="52078" y="0"/>
                        </a:lnTo>
                        <a:lnTo>
                          <a:pt x="52078" y="143533"/>
                        </a:lnTo>
                        <a:cubicBezTo>
                          <a:pt x="52078" y="156235"/>
                          <a:pt x="49538" y="166397"/>
                          <a:pt x="43187" y="172748"/>
                        </a:cubicBezTo>
                        <a:cubicBezTo>
                          <a:pt x="36836" y="179099"/>
                          <a:pt x="26674" y="182909"/>
                          <a:pt x="15242" y="18290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Freeform: Shape 18">
                    <a:extLst>
                      <a:ext uri="{FF2B5EF4-FFF2-40B4-BE49-F238E27FC236}">
                        <a16:creationId xmlns:a16="http://schemas.microsoft.com/office/drawing/2014/main" id="{FF8F4E3D-6FEF-46CA-83C5-A6965DD42BCF}"/>
                      </a:ext>
                    </a:extLst>
                  </p:cNvPr>
                  <p:cNvSpPr/>
                  <p:nvPr/>
                </p:nvSpPr>
                <p:spPr>
                  <a:xfrm>
                    <a:off x="3545403" y="4615395"/>
                    <a:ext cx="87644" cy="111778"/>
                  </a:xfrm>
                  <a:custGeom>
                    <a:avLst/>
                    <a:gdLst>
                      <a:gd name="connsiteX0" fmla="*/ 76212 w 87644"/>
                      <a:gd name="connsiteY0" fmla="*/ 109238 h 111778"/>
                      <a:gd name="connsiteX1" fmla="*/ 72402 w 87644"/>
                      <a:gd name="connsiteY1" fmla="*/ 93995 h 111778"/>
                      <a:gd name="connsiteX2" fmla="*/ 71132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2 w 87644"/>
                      <a:gd name="connsiteY8" fmla="*/ 44457 h 111778"/>
                      <a:gd name="connsiteX9" fmla="*/ 71132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2"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2" y="44457"/>
                        </a:lnTo>
                        <a:lnTo>
                          <a:pt x="71132" y="38106"/>
                        </a:lnTo>
                        <a:cubicBezTo>
                          <a:pt x="71132"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Freeform: Shape 19">
                    <a:extLst>
                      <a:ext uri="{FF2B5EF4-FFF2-40B4-BE49-F238E27FC236}">
                        <a16:creationId xmlns:a16="http://schemas.microsoft.com/office/drawing/2014/main" id="{4A93B017-60B8-41E5-B65D-8E91B2206D28}"/>
                      </a:ext>
                    </a:extLst>
                  </p:cNvPr>
                  <p:cNvSpPr/>
                  <p:nvPr/>
                </p:nvSpPr>
                <p:spPr>
                  <a:xfrm>
                    <a:off x="3650830"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1" name="Freeform: Shape 20">
                    <a:extLst>
                      <a:ext uri="{FF2B5EF4-FFF2-40B4-BE49-F238E27FC236}">
                        <a16:creationId xmlns:a16="http://schemas.microsoft.com/office/drawing/2014/main" id="{494900D7-080B-4DCB-8724-109F1181E62D}"/>
                      </a:ext>
                    </a:extLst>
                  </p:cNvPr>
                  <p:cNvSpPr/>
                  <p:nvPr/>
                </p:nvSpPr>
                <p:spPr>
                  <a:xfrm>
                    <a:off x="3760068" y="4615395"/>
                    <a:ext cx="87644" cy="111778"/>
                  </a:xfrm>
                  <a:custGeom>
                    <a:avLst/>
                    <a:gdLst>
                      <a:gd name="connsiteX0" fmla="*/ 76212 w 87644"/>
                      <a:gd name="connsiteY0" fmla="*/ 109238 h 111778"/>
                      <a:gd name="connsiteX1" fmla="*/ 72402 w 87644"/>
                      <a:gd name="connsiteY1" fmla="*/ 93995 h 111778"/>
                      <a:gd name="connsiteX2" fmla="*/ 71131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1 w 87644"/>
                      <a:gd name="connsiteY8" fmla="*/ 44457 h 111778"/>
                      <a:gd name="connsiteX9" fmla="*/ 71131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1"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1" y="44457"/>
                        </a:lnTo>
                        <a:lnTo>
                          <a:pt x="71131" y="38106"/>
                        </a:lnTo>
                        <a:cubicBezTo>
                          <a:pt x="71131"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Freeform: Shape 21">
                    <a:extLst>
                      <a:ext uri="{FF2B5EF4-FFF2-40B4-BE49-F238E27FC236}">
                        <a16:creationId xmlns:a16="http://schemas.microsoft.com/office/drawing/2014/main" id="{54F6A360-2A20-4CB3-8477-D8D9AAECF3E9}"/>
                      </a:ext>
                    </a:extLst>
                  </p:cNvPr>
                  <p:cNvSpPr/>
                  <p:nvPr/>
                </p:nvSpPr>
                <p:spPr>
                  <a:xfrm>
                    <a:off x="3927735" y="4577289"/>
                    <a:ext cx="91454" cy="148614"/>
                  </a:xfrm>
                  <a:custGeom>
                    <a:avLst/>
                    <a:gdLst>
                      <a:gd name="connsiteX0" fmla="*/ 91455 w 91454"/>
                      <a:gd name="connsiteY0" fmla="*/ 107967 h 148614"/>
                      <a:gd name="connsiteX1" fmla="*/ 77482 w 91454"/>
                      <a:gd name="connsiteY1" fmla="*/ 138452 h 148614"/>
                      <a:gd name="connsiteX2" fmla="*/ 39376 w 91454"/>
                      <a:gd name="connsiteY2" fmla="*/ 148614 h 148614"/>
                      <a:gd name="connsiteX3" fmla="*/ 0 w 91454"/>
                      <a:gd name="connsiteY3" fmla="*/ 142263 h 148614"/>
                      <a:gd name="connsiteX4" fmla="*/ 0 w 91454"/>
                      <a:gd name="connsiteY4" fmla="*/ 125750 h 148614"/>
                      <a:gd name="connsiteX5" fmla="*/ 19053 w 91454"/>
                      <a:gd name="connsiteY5" fmla="*/ 132101 h 148614"/>
                      <a:gd name="connsiteX6" fmla="*/ 39376 w 91454"/>
                      <a:gd name="connsiteY6" fmla="*/ 134642 h 148614"/>
                      <a:gd name="connsiteX7" fmla="*/ 64780 w 91454"/>
                      <a:gd name="connsiteY7" fmla="*/ 128291 h 148614"/>
                      <a:gd name="connsiteX8" fmla="*/ 73672 w 91454"/>
                      <a:gd name="connsiteY8" fmla="*/ 110508 h 148614"/>
                      <a:gd name="connsiteX9" fmla="*/ 71131 w 91454"/>
                      <a:gd name="connsiteY9" fmla="*/ 97806 h 148614"/>
                      <a:gd name="connsiteX10" fmla="*/ 60970 w 91454"/>
                      <a:gd name="connsiteY10" fmla="*/ 88914 h 148614"/>
                      <a:gd name="connsiteX11" fmla="*/ 39376 w 91454"/>
                      <a:gd name="connsiteY11" fmla="*/ 80023 h 148614"/>
                      <a:gd name="connsiteX12" fmla="*/ 10162 w 91454"/>
                      <a:gd name="connsiteY12" fmla="*/ 62240 h 148614"/>
                      <a:gd name="connsiteX13" fmla="*/ 1270 w 91454"/>
                      <a:gd name="connsiteY13" fmla="*/ 36836 h 148614"/>
                      <a:gd name="connsiteX14" fmla="*/ 13972 w 91454"/>
                      <a:gd name="connsiteY14" fmla="*/ 10162 h 148614"/>
                      <a:gd name="connsiteX15" fmla="*/ 46998 w 91454"/>
                      <a:gd name="connsiteY15" fmla="*/ 0 h 148614"/>
                      <a:gd name="connsiteX16" fmla="*/ 86374 w 91454"/>
                      <a:gd name="connsiteY16" fmla="*/ 7621 h 148614"/>
                      <a:gd name="connsiteX17" fmla="*/ 81293 w 91454"/>
                      <a:gd name="connsiteY17" fmla="*/ 22864 h 148614"/>
                      <a:gd name="connsiteX18" fmla="*/ 46998 w 91454"/>
                      <a:gd name="connsiteY18" fmla="*/ 15243 h 148614"/>
                      <a:gd name="connsiteX19" fmla="*/ 26674 w 91454"/>
                      <a:gd name="connsiteY19" fmla="*/ 21594 h 148614"/>
                      <a:gd name="connsiteX20" fmla="*/ 19053 w 91454"/>
                      <a:gd name="connsiteY20" fmla="*/ 38106 h 148614"/>
                      <a:gd name="connsiteX21" fmla="*/ 21593 w 91454"/>
                      <a:gd name="connsiteY21" fmla="*/ 50808 h 148614"/>
                      <a:gd name="connsiteX22" fmla="*/ 30485 w 91454"/>
                      <a:gd name="connsiteY22" fmla="*/ 59700 h 148614"/>
                      <a:gd name="connsiteX23" fmla="*/ 50808 w 91454"/>
                      <a:gd name="connsiteY23" fmla="*/ 68591 h 148614"/>
                      <a:gd name="connsiteX24" fmla="*/ 82563 w 91454"/>
                      <a:gd name="connsiteY24" fmla="*/ 86374 h 148614"/>
                      <a:gd name="connsiteX25" fmla="*/ 91455 w 91454"/>
                      <a:gd name="connsiteY25" fmla="*/ 107967 h 1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54" h="148614">
                        <a:moveTo>
                          <a:pt x="91455" y="107967"/>
                        </a:moveTo>
                        <a:cubicBezTo>
                          <a:pt x="91455" y="120669"/>
                          <a:pt x="86374" y="130831"/>
                          <a:pt x="77482" y="138452"/>
                        </a:cubicBezTo>
                        <a:cubicBezTo>
                          <a:pt x="68591" y="146074"/>
                          <a:pt x="55889" y="148614"/>
                          <a:pt x="39376" y="148614"/>
                        </a:cubicBezTo>
                        <a:cubicBezTo>
                          <a:pt x="21593" y="148614"/>
                          <a:pt x="8891" y="146074"/>
                          <a:pt x="0" y="142263"/>
                        </a:cubicBezTo>
                        <a:lnTo>
                          <a:pt x="0" y="125750"/>
                        </a:lnTo>
                        <a:cubicBezTo>
                          <a:pt x="6351" y="128291"/>
                          <a:pt x="12702" y="130831"/>
                          <a:pt x="19053" y="132101"/>
                        </a:cubicBezTo>
                        <a:cubicBezTo>
                          <a:pt x="26674" y="133372"/>
                          <a:pt x="33025" y="134642"/>
                          <a:pt x="39376" y="134642"/>
                        </a:cubicBezTo>
                        <a:cubicBezTo>
                          <a:pt x="50808" y="134642"/>
                          <a:pt x="59700" y="132101"/>
                          <a:pt x="64780" y="128291"/>
                        </a:cubicBezTo>
                        <a:cubicBezTo>
                          <a:pt x="69861" y="124480"/>
                          <a:pt x="73672" y="118129"/>
                          <a:pt x="73672" y="110508"/>
                        </a:cubicBezTo>
                        <a:cubicBezTo>
                          <a:pt x="73672" y="105427"/>
                          <a:pt x="72402" y="101616"/>
                          <a:pt x="71131" y="97806"/>
                        </a:cubicBezTo>
                        <a:cubicBezTo>
                          <a:pt x="68591" y="93995"/>
                          <a:pt x="66051" y="91455"/>
                          <a:pt x="60970" y="88914"/>
                        </a:cubicBezTo>
                        <a:cubicBezTo>
                          <a:pt x="55889" y="86374"/>
                          <a:pt x="49538" y="82563"/>
                          <a:pt x="39376" y="80023"/>
                        </a:cubicBezTo>
                        <a:cubicBezTo>
                          <a:pt x="25404" y="74942"/>
                          <a:pt x="16513" y="69861"/>
                          <a:pt x="10162" y="62240"/>
                        </a:cubicBezTo>
                        <a:cubicBezTo>
                          <a:pt x="3811" y="55889"/>
                          <a:pt x="1270" y="46998"/>
                          <a:pt x="1270" y="36836"/>
                        </a:cubicBezTo>
                        <a:cubicBezTo>
                          <a:pt x="1270" y="25404"/>
                          <a:pt x="5081" y="16513"/>
                          <a:pt x="13972" y="10162"/>
                        </a:cubicBezTo>
                        <a:cubicBezTo>
                          <a:pt x="22864" y="3811"/>
                          <a:pt x="33025" y="0"/>
                          <a:pt x="46998" y="0"/>
                        </a:cubicBezTo>
                        <a:cubicBezTo>
                          <a:pt x="60970" y="0"/>
                          <a:pt x="74942" y="2541"/>
                          <a:pt x="86374" y="7621"/>
                        </a:cubicBezTo>
                        <a:lnTo>
                          <a:pt x="81293" y="22864"/>
                        </a:lnTo>
                        <a:cubicBezTo>
                          <a:pt x="69861" y="17783"/>
                          <a:pt x="57159" y="15243"/>
                          <a:pt x="46998" y="15243"/>
                        </a:cubicBezTo>
                        <a:cubicBezTo>
                          <a:pt x="38106" y="15243"/>
                          <a:pt x="30485" y="17783"/>
                          <a:pt x="26674" y="21594"/>
                        </a:cubicBezTo>
                        <a:cubicBezTo>
                          <a:pt x="22864" y="25404"/>
                          <a:pt x="19053" y="30485"/>
                          <a:pt x="19053" y="38106"/>
                        </a:cubicBezTo>
                        <a:cubicBezTo>
                          <a:pt x="19053" y="43187"/>
                          <a:pt x="20323" y="46998"/>
                          <a:pt x="21593" y="50808"/>
                        </a:cubicBezTo>
                        <a:cubicBezTo>
                          <a:pt x="22864" y="54619"/>
                          <a:pt x="26674" y="57159"/>
                          <a:pt x="30485" y="59700"/>
                        </a:cubicBezTo>
                        <a:cubicBezTo>
                          <a:pt x="34295" y="62240"/>
                          <a:pt x="41917" y="64781"/>
                          <a:pt x="50808" y="68591"/>
                        </a:cubicBezTo>
                        <a:cubicBezTo>
                          <a:pt x="66051" y="73672"/>
                          <a:pt x="76212" y="80023"/>
                          <a:pt x="82563" y="86374"/>
                        </a:cubicBezTo>
                        <a:cubicBezTo>
                          <a:pt x="88914" y="90185"/>
                          <a:pt x="91455" y="99076"/>
                          <a:pt x="91455" y="107967"/>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Freeform: Shape 22">
                    <a:extLst>
                      <a:ext uri="{FF2B5EF4-FFF2-40B4-BE49-F238E27FC236}">
                        <a16:creationId xmlns:a16="http://schemas.microsoft.com/office/drawing/2014/main" id="{9BBAA66B-E96D-4FD6-AE0B-643152B8A7F1}"/>
                      </a:ext>
                    </a:extLst>
                  </p:cNvPr>
                  <p:cNvSpPr/>
                  <p:nvPr/>
                </p:nvSpPr>
                <p:spPr>
                  <a:xfrm>
                    <a:off x="4040783"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6998 w 90184"/>
                      <a:gd name="connsiteY15" fmla="*/ 15242 h 113048"/>
                      <a:gd name="connsiteX16" fmla="*/ 26674 w 90184"/>
                      <a:gd name="connsiteY16" fmla="*/ 24134 h 113048"/>
                      <a:gd name="connsiteX17" fmla="*/ 17783 w 90184"/>
                      <a:gd name="connsiteY17" fmla="*/ 48268 h 113048"/>
                      <a:gd name="connsiteX18" fmla="*/ 74942 w 90184"/>
                      <a:gd name="connsiteY18" fmla="*/ 48268 h 113048"/>
                      <a:gd name="connsiteX19" fmla="*/ 68591 w 90184"/>
                      <a:gd name="connsiteY19" fmla="*/ 24134 h 113048"/>
                      <a:gd name="connsiteX20" fmla="*/ 4699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6998" y="15242"/>
                        </a:moveTo>
                        <a:cubicBezTo>
                          <a:pt x="38106" y="15242"/>
                          <a:pt x="31755" y="17783"/>
                          <a:pt x="26674" y="24134"/>
                        </a:cubicBezTo>
                        <a:cubicBezTo>
                          <a:pt x="21593" y="29215"/>
                          <a:pt x="19053" y="38106"/>
                          <a:pt x="17783" y="48268"/>
                        </a:cubicBezTo>
                        <a:lnTo>
                          <a:pt x="74942" y="48268"/>
                        </a:lnTo>
                        <a:cubicBezTo>
                          <a:pt x="74942" y="38106"/>
                          <a:pt x="72402" y="30485"/>
                          <a:pt x="68591" y="24134"/>
                        </a:cubicBezTo>
                        <a:cubicBezTo>
                          <a:pt x="62240" y="17783"/>
                          <a:pt x="55889" y="15242"/>
                          <a:pt x="4699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8FE40632-AFF7-42C2-A73A-7D6503EF83B9}"/>
                      </a:ext>
                    </a:extLst>
                  </p:cNvPr>
                  <p:cNvSpPr/>
                  <p:nvPr/>
                </p:nvSpPr>
                <p:spPr>
                  <a:xfrm>
                    <a:off x="4160183" y="4614125"/>
                    <a:ext cx="62239" cy="110507"/>
                  </a:xfrm>
                  <a:custGeom>
                    <a:avLst/>
                    <a:gdLst>
                      <a:gd name="connsiteX0" fmla="*/ 49538 w 62239"/>
                      <a:gd name="connsiteY0" fmla="*/ 0 h 110507"/>
                      <a:gd name="connsiteX1" fmla="*/ 62240 w 62239"/>
                      <a:gd name="connsiteY1" fmla="*/ 1270 h 110507"/>
                      <a:gd name="connsiteX2" fmla="*/ 59700 w 62239"/>
                      <a:gd name="connsiteY2" fmla="*/ 16513 h 110507"/>
                      <a:gd name="connsiteX3" fmla="*/ 48268 w 62239"/>
                      <a:gd name="connsiteY3" fmla="*/ 15242 h 110507"/>
                      <a:gd name="connsiteX4" fmla="*/ 25404 w 62239"/>
                      <a:gd name="connsiteY4" fmla="*/ 25404 h 110507"/>
                      <a:gd name="connsiteX5" fmla="*/ 16513 w 62239"/>
                      <a:gd name="connsiteY5" fmla="*/ 52078 h 110507"/>
                      <a:gd name="connsiteX6" fmla="*/ 16513 w 62239"/>
                      <a:gd name="connsiteY6" fmla="*/ 110508 h 110507"/>
                      <a:gd name="connsiteX7" fmla="*/ 0 w 62239"/>
                      <a:gd name="connsiteY7" fmla="*/ 110508 h 110507"/>
                      <a:gd name="connsiteX8" fmla="*/ 0 w 62239"/>
                      <a:gd name="connsiteY8" fmla="*/ 1270 h 110507"/>
                      <a:gd name="connsiteX9" fmla="*/ 13972 w 62239"/>
                      <a:gd name="connsiteY9" fmla="*/ 1270 h 110507"/>
                      <a:gd name="connsiteX10" fmla="*/ 15242 w 62239"/>
                      <a:gd name="connsiteY10" fmla="*/ 21593 h 110507"/>
                      <a:gd name="connsiteX11" fmla="*/ 16513 w 62239"/>
                      <a:gd name="connsiteY11" fmla="*/ 21593 h 110507"/>
                      <a:gd name="connsiteX12" fmla="*/ 30485 w 62239"/>
                      <a:gd name="connsiteY12" fmla="*/ 5081 h 110507"/>
                      <a:gd name="connsiteX13" fmla="*/ 49538 w 62239"/>
                      <a:gd name="connsiteY13" fmla="*/ 0 h 1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39" h="110507">
                        <a:moveTo>
                          <a:pt x="49538" y="0"/>
                        </a:moveTo>
                        <a:cubicBezTo>
                          <a:pt x="54619" y="0"/>
                          <a:pt x="58429" y="0"/>
                          <a:pt x="62240" y="1270"/>
                        </a:cubicBezTo>
                        <a:lnTo>
                          <a:pt x="59700" y="16513"/>
                        </a:lnTo>
                        <a:cubicBezTo>
                          <a:pt x="54619" y="15242"/>
                          <a:pt x="50808" y="15242"/>
                          <a:pt x="48268" y="15242"/>
                        </a:cubicBezTo>
                        <a:cubicBezTo>
                          <a:pt x="39376" y="15242"/>
                          <a:pt x="31755" y="19053"/>
                          <a:pt x="25404" y="25404"/>
                        </a:cubicBezTo>
                        <a:cubicBezTo>
                          <a:pt x="19053" y="33025"/>
                          <a:pt x="16513" y="41917"/>
                          <a:pt x="16513" y="52078"/>
                        </a:cubicBezTo>
                        <a:lnTo>
                          <a:pt x="16513" y="110508"/>
                        </a:lnTo>
                        <a:lnTo>
                          <a:pt x="0" y="110508"/>
                        </a:lnTo>
                        <a:lnTo>
                          <a:pt x="0" y="1270"/>
                        </a:lnTo>
                        <a:lnTo>
                          <a:pt x="13972" y="1270"/>
                        </a:lnTo>
                        <a:lnTo>
                          <a:pt x="15242" y="21593"/>
                        </a:lnTo>
                        <a:lnTo>
                          <a:pt x="16513" y="21593"/>
                        </a:lnTo>
                        <a:cubicBezTo>
                          <a:pt x="20323" y="13972"/>
                          <a:pt x="25404" y="8891"/>
                          <a:pt x="30485" y="5081"/>
                        </a:cubicBezTo>
                        <a:cubicBezTo>
                          <a:pt x="36836" y="1270"/>
                          <a:pt x="43187" y="0"/>
                          <a:pt x="49538" y="0"/>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Freeform: Shape 24">
                    <a:extLst>
                      <a:ext uri="{FF2B5EF4-FFF2-40B4-BE49-F238E27FC236}">
                        <a16:creationId xmlns:a16="http://schemas.microsoft.com/office/drawing/2014/main" id="{5A11C6F1-4E97-4CBD-A707-E298ADDB7A14}"/>
                      </a:ext>
                    </a:extLst>
                  </p:cNvPr>
                  <p:cNvSpPr/>
                  <p:nvPr/>
                </p:nvSpPr>
                <p:spPr>
                  <a:xfrm>
                    <a:off x="4226233"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Freeform: Shape 25">
                    <a:extLst>
                      <a:ext uri="{FF2B5EF4-FFF2-40B4-BE49-F238E27FC236}">
                        <a16:creationId xmlns:a16="http://schemas.microsoft.com/office/drawing/2014/main" id="{F2E2F9C9-4295-4638-8DB9-DD22D4E09325}"/>
                      </a:ext>
                    </a:extLst>
                  </p:cNvPr>
                  <p:cNvSpPr/>
                  <p:nvPr/>
                </p:nvSpPr>
                <p:spPr>
                  <a:xfrm>
                    <a:off x="4345632" y="4570938"/>
                    <a:ext cx="16512" cy="153694"/>
                  </a:xfrm>
                  <a:custGeom>
                    <a:avLst/>
                    <a:gdLst>
                      <a:gd name="connsiteX0" fmla="*/ 16513 w 16512"/>
                      <a:gd name="connsiteY0" fmla="*/ 153695 h 153694"/>
                      <a:gd name="connsiteX1" fmla="*/ 0 w 16512"/>
                      <a:gd name="connsiteY1" fmla="*/ 153695 h 153694"/>
                      <a:gd name="connsiteX2" fmla="*/ 0 w 16512"/>
                      <a:gd name="connsiteY2" fmla="*/ 0 h 153694"/>
                      <a:gd name="connsiteX3" fmla="*/ 16513 w 16512"/>
                      <a:gd name="connsiteY3" fmla="*/ 0 h 153694"/>
                      <a:gd name="connsiteX4" fmla="*/ 16513 w 16512"/>
                      <a:gd name="connsiteY4" fmla="*/ 153695 h 15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53694">
                        <a:moveTo>
                          <a:pt x="16513" y="153695"/>
                        </a:moveTo>
                        <a:lnTo>
                          <a:pt x="0" y="153695"/>
                        </a:lnTo>
                        <a:lnTo>
                          <a:pt x="0" y="0"/>
                        </a:lnTo>
                        <a:lnTo>
                          <a:pt x="16513" y="0"/>
                        </a:lnTo>
                        <a:lnTo>
                          <a:pt x="16513" y="153695"/>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7" name="Freeform: Shape 26">
                    <a:extLst>
                      <a:ext uri="{FF2B5EF4-FFF2-40B4-BE49-F238E27FC236}">
                        <a16:creationId xmlns:a16="http://schemas.microsoft.com/office/drawing/2014/main" id="{2145984F-A39C-4160-8851-A60125CB6A11}"/>
                      </a:ext>
                    </a:extLst>
                  </p:cNvPr>
                  <p:cNvSpPr/>
                  <p:nvPr/>
                </p:nvSpPr>
                <p:spPr>
                  <a:xfrm>
                    <a:off x="4390090"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4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4"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Freeform: Shape 27">
                    <a:extLst>
                      <a:ext uri="{FF2B5EF4-FFF2-40B4-BE49-F238E27FC236}">
                        <a16:creationId xmlns:a16="http://schemas.microsoft.com/office/drawing/2014/main" id="{BD4D71EA-9EC6-4194-B04B-A3CAD2FC88B3}"/>
                      </a:ext>
                    </a:extLst>
                  </p:cNvPr>
                  <p:cNvSpPr/>
                  <p:nvPr/>
                </p:nvSpPr>
                <p:spPr>
                  <a:xfrm>
                    <a:off x="4496787" y="4592531"/>
                    <a:ext cx="63510" cy="134641"/>
                  </a:xfrm>
                  <a:custGeom>
                    <a:avLst/>
                    <a:gdLst>
                      <a:gd name="connsiteX0" fmla="*/ 48268 w 63510"/>
                      <a:gd name="connsiteY0" fmla="*/ 120669 h 134641"/>
                      <a:gd name="connsiteX1" fmla="*/ 57159 w 63510"/>
                      <a:gd name="connsiteY1" fmla="*/ 119399 h 134641"/>
                      <a:gd name="connsiteX2" fmla="*/ 63510 w 63510"/>
                      <a:gd name="connsiteY2" fmla="*/ 118129 h 134641"/>
                      <a:gd name="connsiteX3" fmla="*/ 63510 w 63510"/>
                      <a:gd name="connsiteY3" fmla="*/ 130831 h 134641"/>
                      <a:gd name="connsiteX4" fmla="*/ 55889 w 63510"/>
                      <a:gd name="connsiteY4" fmla="*/ 133372 h 134641"/>
                      <a:gd name="connsiteX5" fmla="*/ 46998 w 63510"/>
                      <a:gd name="connsiteY5" fmla="*/ 134642 h 134641"/>
                      <a:gd name="connsiteX6" fmla="*/ 15242 w 63510"/>
                      <a:gd name="connsiteY6" fmla="*/ 101616 h 134641"/>
                      <a:gd name="connsiteX7" fmla="*/ 15242 w 63510"/>
                      <a:gd name="connsiteY7" fmla="*/ 36836 h 134641"/>
                      <a:gd name="connsiteX8" fmla="*/ 0 w 63510"/>
                      <a:gd name="connsiteY8" fmla="*/ 36836 h 134641"/>
                      <a:gd name="connsiteX9" fmla="*/ 0 w 63510"/>
                      <a:gd name="connsiteY9" fmla="*/ 29215 h 134641"/>
                      <a:gd name="connsiteX10" fmla="*/ 15242 w 63510"/>
                      <a:gd name="connsiteY10" fmla="*/ 22864 h 134641"/>
                      <a:gd name="connsiteX11" fmla="*/ 21593 w 63510"/>
                      <a:gd name="connsiteY11" fmla="*/ 0 h 134641"/>
                      <a:gd name="connsiteX12" fmla="*/ 30485 w 63510"/>
                      <a:gd name="connsiteY12" fmla="*/ 0 h 134641"/>
                      <a:gd name="connsiteX13" fmla="*/ 30485 w 63510"/>
                      <a:gd name="connsiteY13" fmla="*/ 25404 h 134641"/>
                      <a:gd name="connsiteX14" fmla="*/ 62240 w 63510"/>
                      <a:gd name="connsiteY14" fmla="*/ 25404 h 134641"/>
                      <a:gd name="connsiteX15" fmla="*/ 62240 w 63510"/>
                      <a:gd name="connsiteY15" fmla="*/ 38106 h 134641"/>
                      <a:gd name="connsiteX16" fmla="*/ 30485 w 63510"/>
                      <a:gd name="connsiteY16" fmla="*/ 38106 h 134641"/>
                      <a:gd name="connsiteX17" fmla="*/ 30485 w 63510"/>
                      <a:gd name="connsiteY17" fmla="*/ 101616 h 134641"/>
                      <a:gd name="connsiteX18" fmla="*/ 35566 w 63510"/>
                      <a:gd name="connsiteY18" fmla="*/ 116859 h 134641"/>
                      <a:gd name="connsiteX19" fmla="*/ 48268 w 63510"/>
                      <a:gd name="connsiteY19" fmla="*/ 120669 h 1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0" h="134641">
                        <a:moveTo>
                          <a:pt x="48268" y="120669"/>
                        </a:moveTo>
                        <a:cubicBezTo>
                          <a:pt x="50808" y="120669"/>
                          <a:pt x="54619" y="120669"/>
                          <a:pt x="57159" y="119399"/>
                        </a:cubicBezTo>
                        <a:cubicBezTo>
                          <a:pt x="59700" y="119399"/>
                          <a:pt x="62240" y="118129"/>
                          <a:pt x="63510" y="118129"/>
                        </a:cubicBezTo>
                        <a:lnTo>
                          <a:pt x="63510" y="130831"/>
                        </a:lnTo>
                        <a:cubicBezTo>
                          <a:pt x="62240" y="132101"/>
                          <a:pt x="59700" y="132101"/>
                          <a:pt x="55889" y="133372"/>
                        </a:cubicBezTo>
                        <a:cubicBezTo>
                          <a:pt x="52078" y="133372"/>
                          <a:pt x="49538" y="134642"/>
                          <a:pt x="46998" y="134642"/>
                        </a:cubicBezTo>
                        <a:cubicBezTo>
                          <a:pt x="25404" y="134642"/>
                          <a:pt x="15242" y="123210"/>
                          <a:pt x="15242" y="101616"/>
                        </a:cubicBezTo>
                        <a:lnTo>
                          <a:pt x="15242" y="36836"/>
                        </a:lnTo>
                        <a:lnTo>
                          <a:pt x="0" y="36836"/>
                        </a:lnTo>
                        <a:lnTo>
                          <a:pt x="0" y="29215"/>
                        </a:lnTo>
                        <a:lnTo>
                          <a:pt x="15242" y="22864"/>
                        </a:lnTo>
                        <a:lnTo>
                          <a:pt x="21593" y="0"/>
                        </a:lnTo>
                        <a:lnTo>
                          <a:pt x="30485" y="0"/>
                        </a:lnTo>
                        <a:lnTo>
                          <a:pt x="30485" y="25404"/>
                        </a:lnTo>
                        <a:lnTo>
                          <a:pt x="62240" y="25404"/>
                        </a:lnTo>
                        <a:lnTo>
                          <a:pt x="62240" y="38106"/>
                        </a:lnTo>
                        <a:lnTo>
                          <a:pt x="30485" y="38106"/>
                        </a:lnTo>
                        <a:lnTo>
                          <a:pt x="30485" y="101616"/>
                        </a:lnTo>
                        <a:cubicBezTo>
                          <a:pt x="30485" y="107967"/>
                          <a:pt x="31755" y="113048"/>
                          <a:pt x="35566" y="116859"/>
                        </a:cubicBezTo>
                        <a:cubicBezTo>
                          <a:pt x="39376" y="118129"/>
                          <a:pt x="43187" y="120669"/>
                          <a:pt x="48268" y="12066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aphic 3">
                  <a:extLst>
                    <a:ext uri="{FF2B5EF4-FFF2-40B4-BE49-F238E27FC236}">
                      <a16:creationId xmlns:a16="http://schemas.microsoft.com/office/drawing/2014/main" id="{7CAF132A-E7C2-4374-B18A-209C4E0F009B}"/>
                    </a:ext>
                  </a:extLst>
                </p:cNvPr>
                <p:cNvGrpSpPr/>
                <p:nvPr/>
              </p:nvGrpSpPr>
              <p:grpSpPr>
                <a:xfrm>
                  <a:off x="6066760" y="4578559"/>
                  <a:ext cx="416627" cy="149884"/>
                  <a:chOff x="6066760" y="4578559"/>
                  <a:chExt cx="416627" cy="149884"/>
                </a:xfrm>
                <a:solidFill>
                  <a:srgbClr val="605D5A"/>
                </a:solidFill>
              </p:grpSpPr>
              <p:sp>
                <p:nvSpPr>
                  <p:cNvPr id="30" name="Freeform: Shape 29">
                    <a:extLst>
                      <a:ext uri="{FF2B5EF4-FFF2-40B4-BE49-F238E27FC236}">
                        <a16:creationId xmlns:a16="http://schemas.microsoft.com/office/drawing/2014/main" id="{BC2855EC-F774-4D01-AD8B-87C466509976}"/>
                      </a:ext>
                    </a:extLst>
                  </p:cNvPr>
                  <p:cNvSpPr/>
                  <p:nvPr/>
                </p:nvSpPr>
                <p:spPr>
                  <a:xfrm>
                    <a:off x="6066760"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Freeform: Shape 30">
                    <a:extLst>
                      <a:ext uri="{FF2B5EF4-FFF2-40B4-BE49-F238E27FC236}">
                        <a16:creationId xmlns:a16="http://schemas.microsoft.com/office/drawing/2014/main" id="{CA57F560-BB21-4738-A2E5-7584D54268D6}"/>
                      </a:ext>
                    </a:extLst>
                  </p:cNvPr>
                  <p:cNvSpPr/>
                  <p:nvPr/>
                </p:nvSpPr>
                <p:spPr>
                  <a:xfrm>
                    <a:off x="6126460" y="4578559"/>
                    <a:ext cx="113048" cy="146073"/>
                  </a:xfrm>
                  <a:custGeom>
                    <a:avLst/>
                    <a:gdLst>
                      <a:gd name="connsiteX0" fmla="*/ 113048 w 113048"/>
                      <a:gd name="connsiteY0" fmla="*/ 146074 h 146073"/>
                      <a:gd name="connsiteX1" fmla="*/ 93995 w 113048"/>
                      <a:gd name="connsiteY1" fmla="*/ 146074 h 146073"/>
                      <a:gd name="connsiteX2" fmla="*/ 15243 w 113048"/>
                      <a:gd name="connsiteY2" fmla="*/ 24134 h 146073"/>
                      <a:gd name="connsiteX3" fmla="*/ 13972 w 113048"/>
                      <a:gd name="connsiteY3" fmla="*/ 24134 h 146073"/>
                      <a:gd name="connsiteX4" fmla="*/ 15243 w 113048"/>
                      <a:gd name="connsiteY4" fmla="*/ 63510 h 146073"/>
                      <a:gd name="connsiteX5" fmla="*/ 15243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3" y="24134"/>
                        </a:lnTo>
                        <a:lnTo>
                          <a:pt x="13972" y="24134"/>
                        </a:lnTo>
                        <a:cubicBezTo>
                          <a:pt x="15243" y="38106"/>
                          <a:pt x="15243" y="52078"/>
                          <a:pt x="15243" y="63510"/>
                        </a:cubicBezTo>
                        <a:lnTo>
                          <a:pt x="15243"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Freeform: Shape 31">
                    <a:extLst>
                      <a:ext uri="{FF2B5EF4-FFF2-40B4-BE49-F238E27FC236}">
                        <a16:creationId xmlns:a16="http://schemas.microsoft.com/office/drawing/2014/main" id="{0302AABA-8C02-4A88-86C9-13AA3687D647}"/>
                      </a:ext>
                    </a:extLst>
                  </p:cNvPr>
                  <p:cNvSpPr/>
                  <p:nvPr/>
                </p:nvSpPr>
                <p:spPr>
                  <a:xfrm>
                    <a:off x="6278884" y="4579829"/>
                    <a:ext cx="81293" cy="144803"/>
                  </a:xfrm>
                  <a:custGeom>
                    <a:avLst/>
                    <a:gdLst>
                      <a:gd name="connsiteX0" fmla="*/ 81293 w 81293"/>
                      <a:gd name="connsiteY0" fmla="*/ 144803 h 144803"/>
                      <a:gd name="connsiteX1" fmla="*/ 0 w 81293"/>
                      <a:gd name="connsiteY1" fmla="*/ 144803 h 144803"/>
                      <a:gd name="connsiteX2" fmla="*/ 0 w 81293"/>
                      <a:gd name="connsiteY2" fmla="*/ 0 h 144803"/>
                      <a:gd name="connsiteX3" fmla="*/ 81293 w 81293"/>
                      <a:gd name="connsiteY3" fmla="*/ 0 h 144803"/>
                      <a:gd name="connsiteX4" fmla="*/ 81293 w 81293"/>
                      <a:gd name="connsiteY4" fmla="*/ 15242 h 144803"/>
                      <a:gd name="connsiteX5" fmla="*/ 17783 w 81293"/>
                      <a:gd name="connsiteY5" fmla="*/ 15242 h 144803"/>
                      <a:gd name="connsiteX6" fmla="*/ 17783 w 81293"/>
                      <a:gd name="connsiteY6" fmla="*/ 62240 h 144803"/>
                      <a:gd name="connsiteX7" fmla="*/ 77483 w 81293"/>
                      <a:gd name="connsiteY7" fmla="*/ 62240 h 144803"/>
                      <a:gd name="connsiteX8" fmla="*/ 77483 w 81293"/>
                      <a:gd name="connsiteY8" fmla="*/ 77483 h 144803"/>
                      <a:gd name="connsiteX9" fmla="*/ 17783 w 81293"/>
                      <a:gd name="connsiteY9" fmla="*/ 77483 h 144803"/>
                      <a:gd name="connsiteX10" fmla="*/ 17783 w 81293"/>
                      <a:gd name="connsiteY10" fmla="*/ 130831 h 144803"/>
                      <a:gd name="connsiteX11" fmla="*/ 81293 w 81293"/>
                      <a:gd name="connsiteY11" fmla="*/ 130831 h 144803"/>
                      <a:gd name="connsiteX12" fmla="*/ 81293 w 81293"/>
                      <a:gd name="connsiteY12"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93" h="144803">
                        <a:moveTo>
                          <a:pt x="81293" y="144803"/>
                        </a:moveTo>
                        <a:lnTo>
                          <a:pt x="0" y="144803"/>
                        </a:lnTo>
                        <a:lnTo>
                          <a:pt x="0" y="0"/>
                        </a:lnTo>
                        <a:lnTo>
                          <a:pt x="81293" y="0"/>
                        </a:lnTo>
                        <a:lnTo>
                          <a:pt x="81293" y="15242"/>
                        </a:lnTo>
                        <a:lnTo>
                          <a:pt x="17783" y="15242"/>
                        </a:lnTo>
                        <a:lnTo>
                          <a:pt x="17783" y="62240"/>
                        </a:lnTo>
                        <a:lnTo>
                          <a:pt x="77483" y="62240"/>
                        </a:lnTo>
                        <a:lnTo>
                          <a:pt x="77483" y="77483"/>
                        </a:lnTo>
                        <a:lnTo>
                          <a:pt x="17783" y="77483"/>
                        </a:lnTo>
                        <a:lnTo>
                          <a:pt x="17783" y="130831"/>
                        </a:lnTo>
                        <a:lnTo>
                          <a:pt x="81293" y="130831"/>
                        </a:lnTo>
                        <a:lnTo>
                          <a:pt x="81293"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Freeform: Shape 32">
                    <a:extLst>
                      <a:ext uri="{FF2B5EF4-FFF2-40B4-BE49-F238E27FC236}">
                        <a16:creationId xmlns:a16="http://schemas.microsoft.com/office/drawing/2014/main" id="{7772610C-C21B-4649-88B5-6380BA422BA1}"/>
                      </a:ext>
                    </a:extLst>
                  </p:cNvPr>
                  <p:cNvSpPr/>
                  <p:nvPr/>
                </p:nvSpPr>
                <p:spPr>
                  <a:xfrm>
                    <a:off x="6374150" y="4579829"/>
                    <a:ext cx="109237" cy="144803"/>
                  </a:xfrm>
                  <a:custGeom>
                    <a:avLst/>
                    <a:gdLst>
                      <a:gd name="connsiteX0" fmla="*/ 62240 w 109237"/>
                      <a:gd name="connsiteY0" fmla="*/ 144803 h 144803"/>
                      <a:gd name="connsiteX1" fmla="*/ 45727 w 109237"/>
                      <a:gd name="connsiteY1" fmla="*/ 144803 h 144803"/>
                      <a:gd name="connsiteX2" fmla="*/ 45727 w 109237"/>
                      <a:gd name="connsiteY2" fmla="*/ 15242 h 144803"/>
                      <a:gd name="connsiteX3" fmla="*/ 0 w 109237"/>
                      <a:gd name="connsiteY3" fmla="*/ 15242 h 144803"/>
                      <a:gd name="connsiteX4" fmla="*/ 0 w 109237"/>
                      <a:gd name="connsiteY4" fmla="*/ 0 h 144803"/>
                      <a:gd name="connsiteX5" fmla="*/ 109238 w 109237"/>
                      <a:gd name="connsiteY5" fmla="*/ 0 h 144803"/>
                      <a:gd name="connsiteX6" fmla="*/ 109238 w 109237"/>
                      <a:gd name="connsiteY6" fmla="*/ 15242 h 144803"/>
                      <a:gd name="connsiteX7" fmla="*/ 63510 w 109237"/>
                      <a:gd name="connsiteY7" fmla="*/ 15242 h 144803"/>
                      <a:gd name="connsiteX8" fmla="*/ 63510 w 109237"/>
                      <a:gd name="connsiteY8"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37" h="144803">
                        <a:moveTo>
                          <a:pt x="62240" y="144803"/>
                        </a:moveTo>
                        <a:lnTo>
                          <a:pt x="45727" y="144803"/>
                        </a:lnTo>
                        <a:lnTo>
                          <a:pt x="45727" y="15242"/>
                        </a:lnTo>
                        <a:lnTo>
                          <a:pt x="0" y="15242"/>
                        </a:lnTo>
                        <a:lnTo>
                          <a:pt x="0" y="0"/>
                        </a:lnTo>
                        <a:lnTo>
                          <a:pt x="109238" y="0"/>
                        </a:lnTo>
                        <a:lnTo>
                          <a:pt x="109238" y="15242"/>
                        </a:lnTo>
                        <a:lnTo>
                          <a:pt x="63510" y="15242"/>
                        </a:lnTo>
                        <a:lnTo>
                          <a:pt x="63510"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4" name="Graphic 3">
                  <a:extLst>
                    <a:ext uri="{FF2B5EF4-FFF2-40B4-BE49-F238E27FC236}">
                      <a16:creationId xmlns:a16="http://schemas.microsoft.com/office/drawing/2014/main" id="{7CAF132A-E7C2-4374-B18A-209C4E0F009B}"/>
                    </a:ext>
                  </a:extLst>
                </p:cNvPr>
                <p:cNvGrpSpPr/>
                <p:nvPr/>
              </p:nvGrpSpPr>
              <p:grpSpPr>
                <a:xfrm>
                  <a:off x="7996202" y="4569668"/>
                  <a:ext cx="687180" cy="203231"/>
                  <a:chOff x="7996202" y="4569668"/>
                  <a:chExt cx="687180" cy="203231"/>
                </a:xfrm>
                <a:solidFill>
                  <a:srgbClr val="605D5A"/>
                </a:solidFill>
              </p:grpSpPr>
              <p:sp>
                <p:nvSpPr>
                  <p:cNvPr id="36" name="Freeform: Shape 35">
                    <a:extLst>
                      <a:ext uri="{FF2B5EF4-FFF2-40B4-BE49-F238E27FC236}">
                        <a16:creationId xmlns:a16="http://schemas.microsoft.com/office/drawing/2014/main" id="{E4A6F3D8-9F95-44A4-8E88-F5A2D39C6E73}"/>
                      </a:ext>
                    </a:extLst>
                  </p:cNvPr>
                  <p:cNvSpPr/>
                  <p:nvPr/>
                </p:nvSpPr>
                <p:spPr>
                  <a:xfrm>
                    <a:off x="7996202" y="4578559"/>
                    <a:ext cx="113048" cy="146073"/>
                  </a:xfrm>
                  <a:custGeom>
                    <a:avLst/>
                    <a:gdLst>
                      <a:gd name="connsiteX0" fmla="*/ 113048 w 113048"/>
                      <a:gd name="connsiteY0" fmla="*/ 146074 h 146073"/>
                      <a:gd name="connsiteX1" fmla="*/ 93995 w 113048"/>
                      <a:gd name="connsiteY1" fmla="*/ 146074 h 146073"/>
                      <a:gd name="connsiteX2" fmla="*/ 15242 w 113048"/>
                      <a:gd name="connsiteY2" fmla="*/ 24134 h 146073"/>
                      <a:gd name="connsiteX3" fmla="*/ 13972 w 113048"/>
                      <a:gd name="connsiteY3" fmla="*/ 24134 h 146073"/>
                      <a:gd name="connsiteX4" fmla="*/ 15242 w 113048"/>
                      <a:gd name="connsiteY4" fmla="*/ 63510 h 146073"/>
                      <a:gd name="connsiteX5" fmla="*/ 15242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2" y="24134"/>
                        </a:lnTo>
                        <a:lnTo>
                          <a:pt x="13972" y="24134"/>
                        </a:lnTo>
                        <a:cubicBezTo>
                          <a:pt x="15242" y="38106"/>
                          <a:pt x="15242" y="52078"/>
                          <a:pt x="15242" y="63510"/>
                        </a:cubicBezTo>
                        <a:lnTo>
                          <a:pt x="15242"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Freeform: Shape 36">
                    <a:extLst>
                      <a:ext uri="{FF2B5EF4-FFF2-40B4-BE49-F238E27FC236}">
                        <a16:creationId xmlns:a16="http://schemas.microsoft.com/office/drawing/2014/main" id="{07F17244-9352-418B-B670-88556FB792E2}"/>
                      </a:ext>
                    </a:extLst>
                  </p:cNvPr>
                  <p:cNvSpPr/>
                  <p:nvPr/>
                </p:nvSpPr>
                <p:spPr>
                  <a:xfrm>
                    <a:off x="8141005" y="4614125"/>
                    <a:ext cx="100346" cy="113048"/>
                  </a:xfrm>
                  <a:custGeom>
                    <a:avLst/>
                    <a:gdLst>
                      <a:gd name="connsiteX0" fmla="*/ 100346 w 100346"/>
                      <a:gd name="connsiteY0" fmla="*/ 55889 h 113048"/>
                      <a:gd name="connsiteX1" fmla="*/ 86374 w 100346"/>
                      <a:gd name="connsiteY1" fmla="*/ 97806 h 113048"/>
                      <a:gd name="connsiteX2" fmla="*/ 49538 w 100346"/>
                      <a:gd name="connsiteY2" fmla="*/ 113048 h 113048"/>
                      <a:gd name="connsiteX3" fmla="*/ 24134 w 100346"/>
                      <a:gd name="connsiteY3" fmla="*/ 106697 h 113048"/>
                      <a:gd name="connsiteX4" fmla="*/ 6351 w 100346"/>
                      <a:gd name="connsiteY4" fmla="*/ 87644 h 113048"/>
                      <a:gd name="connsiteX5" fmla="*/ 0 w 100346"/>
                      <a:gd name="connsiteY5" fmla="*/ 57159 h 113048"/>
                      <a:gd name="connsiteX6" fmla="*/ 12702 w 100346"/>
                      <a:gd name="connsiteY6" fmla="*/ 15242 h 113048"/>
                      <a:gd name="connsiteX7" fmla="*/ 49538 w 100346"/>
                      <a:gd name="connsiteY7" fmla="*/ 0 h 113048"/>
                      <a:gd name="connsiteX8" fmla="*/ 86374 w 100346"/>
                      <a:gd name="connsiteY8" fmla="*/ 15242 h 113048"/>
                      <a:gd name="connsiteX9" fmla="*/ 100346 w 100346"/>
                      <a:gd name="connsiteY9" fmla="*/ 55889 h 113048"/>
                      <a:gd name="connsiteX10" fmla="*/ 16513 w 100346"/>
                      <a:gd name="connsiteY10" fmla="*/ 55889 h 113048"/>
                      <a:gd name="connsiteX11" fmla="*/ 25404 w 100346"/>
                      <a:gd name="connsiteY11" fmla="*/ 87644 h 113048"/>
                      <a:gd name="connsiteX12" fmla="*/ 49538 w 100346"/>
                      <a:gd name="connsiteY12" fmla="*/ 99076 h 113048"/>
                      <a:gd name="connsiteX13" fmla="*/ 73672 w 100346"/>
                      <a:gd name="connsiteY13" fmla="*/ 87644 h 113048"/>
                      <a:gd name="connsiteX14" fmla="*/ 82563 w 100346"/>
                      <a:gd name="connsiteY14" fmla="*/ 55889 h 113048"/>
                      <a:gd name="connsiteX15" fmla="*/ 73672 w 100346"/>
                      <a:gd name="connsiteY15" fmla="*/ 24134 h 113048"/>
                      <a:gd name="connsiteX16" fmla="*/ 49538 w 100346"/>
                      <a:gd name="connsiteY16" fmla="*/ 13972 h 113048"/>
                      <a:gd name="connsiteX17" fmla="*/ 25404 w 100346"/>
                      <a:gd name="connsiteY17" fmla="*/ 24134 h 113048"/>
                      <a:gd name="connsiteX18" fmla="*/ 16513 w 100346"/>
                      <a:gd name="connsiteY18" fmla="*/ 55889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46" h="113048">
                        <a:moveTo>
                          <a:pt x="100346" y="55889"/>
                        </a:moveTo>
                        <a:cubicBezTo>
                          <a:pt x="100346" y="73672"/>
                          <a:pt x="95265" y="87644"/>
                          <a:pt x="86374" y="97806"/>
                        </a:cubicBezTo>
                        <a:cubicBezTo>
                          <a:pt x="77483" y="107967"/>
                          <a:pt x="64781" y="113048"/>
                          <a:pt x="49538" y="113048"/>
                        </a:cubicBezTo>
                        <a:cubicBezTo>
                          <a:pt x="39376" y="113048"/>
                          <a:pt x="31755" y="110508"/>
                          <a:pt x="24134" y="106697"/>
                        </a:cubicBezTo>
                        <a:cubicBezTo>
                          <a:pt x="16513" y="101616"/>
                          <a:pt x="10161" y="95265"/>
                          <a:pt x="6351" y="87644"/>
                        </a:cubicBezTo>
                        <a:cubicBezTo>
                          <a:pt x="2541" y="78753"/>
                          <a:pt x="0" y="68591"/>
                          <a:pt x="0" y="57159"/>
                        </a:cubicBezTo>
                        <a:cubicBezTo>
                          <a:pt x="0" y="39376"/>
                          <a:pt x="3810" y="25404"/>
                          <a:pt x="12702" y="15242"/>
                        </a:cubicBezTo>
                        <a:cubicBezTo>
                          <a:pt x="21594" y="5081"/>
                          <a:pt x="34296" y="0"/>
                          <a:pt x="49538" y="0"/>
                        </a:cubicBezTo>
                        <a:cubicBezTo>
                          <a:pt x="64781" y="0"/>
                          <a:pt x="76212" y="5081"/>
                          <a:pt x="86374" y="15242"/>
                        </a:cubicBezTo>
                        <a:cubicBezTo>
                          <a:pt x="95265" y="25404"/>
                          <a:pt x="100346" y="38106"/>
                          <a:pt x="100346" y="55889"/>
                        </a:cubicBezTo>
                        <a:close/>
                        <a:moveTo>
                          <a:pt x="16513" y="55889"/>
                        </a:moveTo>
                        <a:cubicBezTo>
                          <a:pt x="16513" y="69861"/>
                          <a:pt x="19053" y="80023"/>
                          <a:pt x="25404" y="87644"/>
                        </a:cubicBezTo>
                        <a:cubicBezTo>
                          <a:pt x="30485" y="95265"/>
                          <a:pt x="39376" y="99076"/>
                          <a:pt x="49538" y="99076"/>
                        </a:cubicBezTo>
                        <a:cubicBezTo>
                          <a:pt x="59700" y="99076"/>
                          <a:pt x="68591" y="95265"/>
                          <a:pt x="73672" y="87644"/>
                        </a:cubicBezTo>
                        <a:cubicBezTo>
                          <a:pt x="78753" y="80023"/>
                          <a:pt x="82563" y="69861"/>
                          <a:pt x="82563" y="55889"/>
                        </a:cubicBezTo>
                        <a:cubicBezTo>
                          <a:pt x="82563" y="41917"/>
                          <a:pt x="80023" y="31755"/>
                          <a:pt x="73672" y="24134"/>
                        </a:cubicBezTo>
                        <a:cubicBezTo>
                          <a:pt x="68591" y="16513"/>
                          <a:pt x="59700" y="13972"/>
                          <a:pt x="49538" y="13972"/>
                        </a:cubicBezTo>
                        <a:cubicBezTo>
                          <a:pt x="39376" y="13972"/>
                          <a:pt x="30485" y="17783"/>
                          <a:pt x="25404" y="24134"/>
                        </a:cubicBezTo>
                        <a:cubicBezTo>
                          <a:pt x="20323" y="30485"/>
                          <a:pt x="16513" y="41917"/>
                          <a:pt x="16513" y="5588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2BAD2B35-9B9D-4C79-BFC1-26590A96F032}"/>
                      </a:ext>
                    </a:extLst>
                  </p:cNvPr>
                  <p:cNvSpPr/>
                  <p:nvPr/>
                </p:nvSpPr>
                <p:spPr>
                  <a:xfrm>
                    <a:off x="8264215" y="4569668"/>
                    <a:ext cx="95265" cy="156235"/>
                  </a:xfrm>
                  <a:custGeom>
                    <a:avLst/>
                    <a:gdLst>
                      <a:gd name="connsiteX0" fmla="*/ 80023 w 95265"/>
                      <a:gd name="connsiteY0" fmla="*/ 139722 h 156235"/>
                      <a:gd name="connsiteX1" fmla="*/ 80023 w 95265"/>
                      <a:gd name="connsiteY1" fmla="*/ 139722 h 156235"/>
                      <a:gd name="connsiteX2" fmla="*/ 44457 w 95265"/>
                      <a:gd name="connsiteY2" fmla="*/ 156235 h 156235"/>
                      <a:gd name="connsiteX3" fmla="*/ 11432 w 95265"/>
                      <a:gd name="connsiteY3" fmla="*/ 142263 h 156235"/>
                      <a:gd name="connsiteX4" fmla="*/ 0 w 95265"/>
                      <a:gd name="connsiteY4" fmla="*/ 100346 h 156235"/>
                      <a:gd name="connsiteX5" fmla="*/ 11432 w 95265"/>
                      <a:gd name="connsiteY5" fmla="*/ 58429 h 156235"/>
                      <a:gd name="connsiteX6" fmla="*/ 44457 w 95265"/>
                      <a:gd name="connsiteY6" fmla="*/ 43187 h 156235"/>
                      <a:gd name="connsiteX7" fmla="*/ 78752 w 95265"/>
                      <a:gd name="connsiteY7" fmla="*/ 59700 h 156235"/>
                      <a:gd name="connsiteX8" fmla="*/ 80023 w 95265"/>
                      <a:gd name="connsiteY8" fmla="*/ 59700 h 156235"/>
                      <a:gd name="connsiteX9" fmla="*/ 78752 w 95265"/>
                      <a:gd name="connsiteY9" fmla="*/ 52078 h 156235"/>
                      <a:gd name="connsiteX10" fmla="*/ 78752 w 95265"/>
                      <a:gd name="connsiteY10" fmla="*/ 44457 h 156235"/>
                      <a:gd name="connsiteX11" fmla="*/ 78752 w 95265"/>
                      <a:gd name="connsiteY11" fmla="*/ 0 h 156235"/>
                      <a:gd name="connsiteX12" fmla="*/ 95265 w 95265"/>
                      <a:gd name="connsiteY12" fmla="*/ 0 h 156235"/>
                      <a:gd name="connsiteX13" fmla="*/ 95265 w 95265"/>
                      <a:gd name="connsiteY13" fmla="*/ 154965 h 156235"/>
                      <a:gd name="connsiteX14" fmla="*/ 81293 w 95265"/>
                      <a:gd name="connsiteY14" fmla="*/ 154965 h 156235"/>
                      <a:gd name="connsiteX15" fmla="*/ 80023 w 95265"/>
                      <a:gd name="connsiteY15" fmla="*/ 139722 h 156235"/>
                      <a:gd name="connsiteX16" fmla="*/ 46997 w 95265"/>
                      <a:gd name="connsiteY16" fmla="*/ 143533 h 156235"/>
                      <a:gd name="connsiteX17" fmla="*/ 71131 w 95265"/>
                      <a:gd name="connsiteY17" fmla="*/ 134642 h 156235"/>
                      <a:gd name="connsiteX18" fmla="*/ 78752 w 95265"/>
                      <a:gd name="connsiteY18" fmla="*/ 105427 h 156235"/>
                      <a:gd name="connsiteX19" fmla="*/ 78752 w 95265"/>
                      <a:gd name="connsiteY19" fmla="*/ 101616 h 156235"/>
                      <a:gd name="connsiteX20" fmla="*/ 71131 w 95265"/>
                      <a:gd name="connsiteY20" fmla="*/ 68591 h 156235"/>
                      <a:gd name="connsiteX21" fmla="*/ 46997 w 95265"/>
                      <a:gd name="connsiteY21" fmla="*/ 58429 h 156235"/>
                      <a:gd name="connsiteX22" fmla="*/ 25404 w 95265"/>
                      <a:gd name="connsiteY22" fmla="*/ 69861 h 156235"/>
                      <a:gd name="connsiteX23" fmla="*/ 17783 w 95265"/>
                      <a:gd name="connsiteY23" fmla="*/ 101616 h 156235"/>
                      <a:gd name="connsiteX24" fmla="*/ 25404 w 95265"/>
                      <a:gd name="connsiteY24" fmla="*/ 133371 h 156235"/>
                      <a:gd name="connsiteX25" fmla="*/ 46997 w 95265"/>
                      <a:gd name="connsiteY25" fmla="*/ 143533 h 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65" h="156235">
                        <a:moveTo>
                          <a:pt x="80023" y="139722"/>
                        </a:moveTo>
                        <a:lnTo>
                          <a:pt x="80023" y="139722"/>
                        </a:lnTo>
                        <a:cubicBezTo>
                          <a:pt x="71131" y="151155"/>
                          <a:pt x="59699" y="156235"/>
                          <a:pt x="44457" y="156235"/>
                        </a:cubicBezTo>
                        <a:cubicBezTo>
                          <a:pt x="30485" y="156235"/>
                          <a:pt x="19053" y="151155"/>
                          <a:pt x="11432" y="142263"/>
                        </a:cubicBezTo>
                        <a:cubicBezTo>
                          <a:pt x="3810" y="132101"/>
                          <a:pt x="0" y="118129"/>
                          <a:pt x="0" y="100346"/>
                        </a:cubicBezTo>
                        <a:cubicBezTo>
                          <a:pt x="0" y="82563"/>
                          <a:pt x="3810" y="68591"/>
                          <a:pt x="11432" y="58429"/>
                        </a:cubicBezTo>
                        <a:cubicBezTo>
                          <a:pt x="19053" y="48268"/>
                          <a:pt x="30485" y="43187"/>
                          <a:pt x="44457" y="43187"/>
                        </a:cubicBezTo>
                        <a:cubicBezTo>
                          <a:pt x="59699" y="43187"/>
                          <a:pt x="71131" y="48268"/>
                          <a:pt x="78752" y="59700"/>
                        </a:cubicBezTo>
                        <a:lnTo>
                          <a:pt x="80023" y="59700"/>
                        </a:lnTo>
                        <a:lnTo>
                          <a:pt x="78752" y="52078"/>
                        </a:lnTo>
                        <a:lnTo>
                          <a:pt x="78752" y="44457"/>
                        </a:lnTo>
                        <a:lnTo>
                          <a:pt x="78752" y="0"/>
                        </a:lnTo>
                        <a:lnTo>
                          <a:pt x="95265" y="0"/>
                        </a:lnTo>
                        <a:lnTo>
                          <a:pt x="95265" y="154965"/>
                        </a:lnTo>
                        <a:lnTo>
                          <a:pt x="81293" y="154965"/>
                        </a:lnTo>
                        <a:lnTo>
                          <a:pt x="80023" y="139722"/>
                        </a:lnTo>
                        <a:close/>
                        <a:moveTo>
                          <a:pt x="46997" y="143533"/>
                        </a:moveTo>
                        <a:cubicBezTo>
                          <a:pt x="58429" y="143533"/>
                          <a:pt x="66050" y="140993"/>
                          <a:pt x="71131" y="134642"/>
                        </a:cubicBezTo>
                        <a:cubicBezTo>
                          <a:pt x="76212" y="128291"/>
                          <a:pt x="78752" y="118129"/>
                          <a:pt x="78752" y="105427"/>
                        </a:cubicBezTo>
                        <a:lnTo>
                          <a:pt x="78752" y="101616"/>
                        </a:lnTo>
                        <a:cubicBezTo>
                          <a:pt x="78752" y="86374"/>
                          <a:pt x="76212" y="74942"/>
                          <a:pt x="71131" y="68591"/>
                        </a:cubicBezTo>
                        <a:cubicBezTo>
                          <a:pt x="66050" y="62240"/>
                          <a:pt x="58429" y="58429"/>
                          <a:pt x="46997" y="58429"/>
                        </a:cubicBezTo>
                        <a:cubicBezTo>
                          <a:pt x="36836" y="58429"/>
                          <a:pt x="30485" y="62240"/>
                          <a:pt x="25404" y="69861"/>
                        </a:cubicBezTo>
                        <a:cubicBezTo>
                          <a:pt x="20323" y="77482"/>
                          <a:pt x="17783" y="87644"/>
                          <a:pt x="17783" y="101616"/>
                        </a:cubicBezTo>
                        <a:cubicBezTo>
                          <a:pt x="17783" y="115589"/>
                          <a:pt x="20323" y="125750"/>
                          <a:pt x="25404" y="133371"/>
                        </a:cubicBezTo>
                        <a:cubicBezTo>
                          <a:pt x="29215" y="139722"/>
                          <a:pt x="36836" y="143533"/>
                          <a:pt x="46997" y="143533"/>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Freeform: Shape 38">
                    <a:extLst>
                      <a:ext uri="{FF2B5EF4-FFF2-40B4-BE49-F238E27FC236}">
                        <a16:creationId xmlns:a16="http://schemas.microsoft.com/office/drawing/2014/main" id="{4C76CAD3-DA59-44DD-AB22-D9064F9D4240}"/>
                      </a:ext>
                    </a:extLst>
                  </p:cNvPr>
                  <p:cNvSpPr/>
                  <p:nvPr/>
                </p:nvSpPr>
                <p:spPr>
                  <a:xfrm>
                    <a:off x="8387425"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3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5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4" y="5081"/>
                          <a:pt x="33025" y="0"/>
                          <a:pt x="46998" y="0"/>
                        </a:cubicBezTo>
                        <a:cubicBezTo>
                          <a:pt x="60970" y="0"/>
                          <a:pt x="71132" y="5081"/>
                          <a:pt x="78753" y="13972"/>
                        </a:cubicBezTo>
                        <a:cubicBezTo>
                          <a:pt x="86374" y="22864"/>
                          <a:pt x="90185" y="34295"/>
                          <a:pt x="90185" y="49538"/>
                        </a:cubicBezTo>
                        <a:lnTo>
                          <a:pt x="90185" y="59700"/>
                        </a:lnTo>
                        <a:lnTo>
                          <a:pt x="15243" y="59700"/>
                        </a:lnTo>
                        <a:cubicBezTo>
                          <a:pt x="15243"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5"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Freeform: Shape 39">
                    <a:extLst>
                      <a:ext uri="{FF2B5EF4-FFF2-40B4-BE49-F238E27FC236}">
                        <a16:creationId xmlns:a16="http://schemas.microsoft.com/office/drawing/2014/main" id="{1CB4726C-7AAE-4DD8-8B7C-C6E91CC4DD1D}"/>
                      </a:ext>
                    </a:extLst>
                  </p:cNvPr>
                  <p:cNvSpPr/>
                  <p:nvPr/>
                </p:nvSpPr>
                <p:spPr>
                  <a:xfrm>
                    <a:off x="8505554"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Freeform: Shape 40">
                    <a:extLst>
                      <a:ext uri="{FF2B5EF4-FFF2-40B4-BE49-F238E27FC236}">
                        <a16:creationId xmlns:a16="http://schemas.microsoft.com/office/drawing/2014/main" id="{B491A63E-00AF-48B2-88DB-B58D9F64D00C}"/>
                      </a:ext>
                    </a:extLst>
                  </p:cNvPr>
                  <p:cNvSpPr/>
                  <p:nvPr/>
                </p:nvSpPr>
                <p:spPr>
                  <a:xfrm>
                    <a:off x="8533498" y="4574748"/>
                    <a:ext cx="45727" cy="198151"/>
                  </a:xfrm>
                  <a:custGeom>
                    <a:avLst/>
                    <a:gdLst>
                      <a:gd name="connsiteX0" fmla="*/ 15243 w 45727"/>
                      <a:gd name="connsiteY0" fmla="*/ 198152 h 198151"/>
                      <a:gd name="connsiteX1" fmla="*/ 0 w 45727"/>
                      <a:gd name="connsiteY1" fmla="*/ 195612 h 198151"/>
                      <a:gd name="connsiteX2" fmla="*/ 0 w 45727"/>
                      <a:gd name="connsiteY2" fmla="*/ 181639 h 198151"/>
                      <a:gd name="connsiteX3" fmla="*/ 13972 w 45727"/>
                      <a:gd name="connsiteY3" fmla="*/ 184180 h 198151"/>
                      <a:gd name="connsiteX4" fmla="*/ 25404 w 45727"/>
                      <a:gd name="connsiteY4" fmla="*/ 180369 h 198151"/>
                      <a:gd name="connsiteX5" fmla="*/ 29215 w 45727"/>
                      <a:gd name="connsiteY5" fmla="*/ 167667 h 198151"/>
                      <a:gd name="connsiteX6" fmla="*/ 29215 w 45727"/>
                      <a:gd name="connsiteY6" fmla="*/ 40647 h 198151"/>
                      <a:gd name="connsiteX7" fmla="*/ 45727 w 45727"/>
                      <a:gd name="connsiteY7" fmla="*/ 40647 h 198151"/>
                      <a:gd name="connsiteX8" fmla="*/ 45727 w 45727"/>
                      <a:gd name="connsiteY8" fmla="*/ 166397 h 198151"/>
                      <a:gd name="connsiteX9" fmla="*/ 15243 w 45727"/>
                      <a:gd name="connsiteY9" fmla="*/ 198152 h 198151"/>
                      <a:gd name="connsiteX10" fmla="*/ 26674 w 45727"/>
                      <a:gd name="connsiteY10" fmla="*/ 11432 h 198151"/>
                      <a:gd name="connsiteX11" fmla="*/ 29215 w 45727"/>
                      <a:gd name="connsiteY11" fmla="*/ 2540 h 198151"/>
                      <a:gd name="connsiteX12" fmla="*/ 35566 w 45727"/>
                      <a:gd name="connsiteY12" fmla="*/ 0 h 198151"/>
                      <a:gd name="connsiteX13" fmla="*/ 41917 w 45727"/>
                      <a:gd name="connsiteY13" fmla="*/ 2540 h 198151"/>
                      <a:gd name="connsiteX14" fmla="*/ 44457 w 45727"/>
                      <a:gd name="connsiteY14" fmla="*/ 10162 h 198151"/>
                      <a:gd name="connsiteX15" fmla="*/ 41917 w 45727"/>
                      <a:gd name="connsiteY15" fmla="*/ 19053 h 198151"/>
                      <a:gd name="connsiteX16" fmla="*/ 35566 w 45727"/>
                      <a:gd name="connsiteY16" fmla="*/ 21593 h 198151"/>
                      <a:gd name="connsiteX17" fmla="*/ 29215 w 45727"/>
                      <a:gd name="connsiteY17" fmla="*/ 19053 h 198151"/>
                      <a:gd name="connsiteX18" fmla="*/ 26674 w 45727"/>
                      <a:gd name="connsiteY18" fmla="*/ 11432 h 19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7" h="198151">
                        <a:moveTo>
                          <a:pt x="15243" y="198152"/>
                        </a:moveTo>
                        <a:cubicBezTo>
                          <a:pt x="8892" y="198152"/>
                          <a:pt x="3811" y="196882"/>
                          <a:pt x="0" y="195612"/>
                        </a:cubicBezTo>
                        <a:lnTo>
                          <a:pt x="0" y="181639"/>
                        </a:lnTo>
                        <a:cubicBezTo>
                          <a:pt x="5081" y="182910"/>
                          <a:pt x="8892" y="184180"/>
                          <a:pt x="13972" y="184180"/>
                        </a:cubicBezTo>
                        <a:cubicBezTo>
                          <a:pt x="19053" y="184180"/>
                          <a:pt x="22864" y="182910"/>
                          <a:pt x="25404" y="180369"/>
                        </a:cubicBezTo>
                        <a:cubicBezTo>
                          <a:pt x="27945" y="177829"/>
                          <a:pt x="29215" y="172748"/>
                          <a:pt x="29215" y="167667"/>
                        </a:cubicBezTo>
                        <a:lnTo>
                          <a:pt x="29215" y="40647"/>
                        </a:lnTo>
                        <a:lnTo>
                          <a:pt x="45727" y="40647"/>
                        </a:lnTo>
                        <a:lnTo>
                          <a:pt x="45727" y="166397"/>
                        </a:lnTo>
                        <a:cubicBezTo>
                          <a:pt x="44457" y="187990"/>
                          <a:pt x="35566" y="198152"/>
                          <a:pt x="15243" y="198152"/>
                        </a:cubicBezTo>
                        <a:close/>
                        <a:moveTo>
                          <a:pt x="26674" y="11432"/>
                        </a:moveTo>
                        <a:cubicBezTo>
                          <a:pt x="26674" y="7621"/>
                          <a:pt x="27945" y="5081"/>
                          <a:pt x="29215" y="2540"/>
                        </a:cubicBezTo>
                        <a:cubicBezTo>
                          <a:pt x="30485" y="1270"/>
                          <a:pt x="33025" y="0"/>
                          <a:pt x="35566" y="0"/>
                        </a:cubicBezTo>
                        <a:cubicBezTo>
                          <a:pt x="38106" y="0"/>
                          <a:pt x="40647" y="1270"/>
                          <a:pt x="41917" y="2540"/>
                        </a:cubicBezTo>
                        <a:cubicBezTo>
                          <a:pt x="44457" y="3811"/>
                          <a:pt x="44457" y="7621"/>
                          <a:pt x="44457" y="10162"/>
                        </a:cubicBezTo>
                        <a:cubicBezTo>
                          <a:pt x="44457" y="12702"/>
                          <a:pt x="43187" y="16513"/>
                          <a:pt x="41917" y="19053"/>
                        </a:cubicBezTo>
                        <a:cubicBezTo>
                          <a:pt x="39376" y="20323"/>
                          <a:pt x="38106" y="21593"/>
                          <a:pt x="35566" y="21593"/>
                        </a:cubicBezTo>
                        <a:cubicBezTo>
                          <a:pt x="33025" y="21593"/>
                          <a:pt x="30485" y="20323"/>
                          <a:pt x="29215" y="19053"/>
                        </a:cubicBezTo>
                        <a:cubicBezTo>
                          <a:pt x="27945" y="17783"/>
                          <a:pt x="26674" y="15242"/>
                          <a:pt x="26674" y="1143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Freeform: Shape 41">
                    <a:extLst>
                      <a:ext uri="{FF2B5EF4-FFF2-40B4-BE49-F238E27FC236}">
                        <a16:creationId xmlns:a16="http://schemas.microsoft.com/office/drawing/2014/main" id="{08E2BF32-A098-4188-A9FB-34E664C05688}"/>
                      </a:ext>
                    </a:extLst>
                  </p:cNvPr>
                  <p:cNvSpPr/>
                  <p:nvPr/>
                </p:nvSpPr>
                <p:spPr>
                  <a:xfrm>
                    <a:off x="8605900" y="4612855"/>
                    <a:ext cx="77482" cy="113048"/>
                  </a:xfrm>
                  <a:custGeom>
                    <a:avLst/>
                    <a:gdLst>
                      <a:gd name="connsiteX0" fmla="*/ 77483 w 77482"/>
                      <a:gd name="connsiteY0" fmla="*/ 82564 h 113048"/>
                      <a:gd name="connsiteX1" fmla="*/ 66050 w 77482"/>
                      <a:gd name="connsiteY1" fmla="*/ 105427 h 113048"/>
                      <a:gd name="connsiteX2" fmla="*/ 34295 w 77482"/>
                      <a:gd name="connsiteY2" fmla="*/ 113048 h 113048"/>
                      <a:gd name="connsiteX3" fmla="*/ 0 w 77482"/>
                      <a:gd name="connsiteY3" fmla="*/ 106697 h 113048"/>
                      <a:gd name="connsiteX4" fmla="*/ 0 w 77482"/>
                      <a:gd name="connsiteY4" fmla="*/ 91455 h 113048"/>
                      <a:gd name="connsiteX5" fmla="*/ 16513 w 77482"/>
                      <a:gd name="connsiteY5" fmla="*/ 97806 h 113048"/>
                      <a:gd name="connsiteX6" fmla="*/ 34295 w 77482"/>
                      <a:gd name="connsiteY6" fmla="*/ 100346 h 113048"/>
                      <a:gd name="connsiteX7" fmla="*/ 54619 w 77482"/>
                      <a:gd name="connsiteY7" fmla="*/ 96535 h 113048"/>
                      <a:gd name="connsiteX8" fmla="*/ 60970 w 77482"/>
                      <a:gd name="connsiteY8" fmla="*/ 83833 h 113048"/>
                      <a:gd name="connsiteX9" fmla="*/ 55889 w 77482"/>
                      <a:gd name="connsiteY9" fmla="*/ 72402 h 113048"/>
                      <a:gd name="connsiteX10" fmla="*/ 34295 w 77482"/>
                      <a:gd name="connsiteY10" fmla="*/ 62240 h 113048"/>
                      <a:gd name="connsiteX11" fmla="*/ 12702 w 77482"/>
                      <a:gd name="connsiteY11" fmla="*/ 52078 h 113048"/>
                      <a:gd name="connsiteX12" fmla="*/ 2540 w 77482"/>
                      <a:gd name="connsiteY12" fmla="*/ 41917 h 113048"/>
                      <a:gd name="connsiteX13" fmla="*/ 0 w 77482"/>
                      <a:gd name="connsiteY13" fmla="*/ 29215 h 113048"/>
                      <a:gd name="connsiteX14" fmla="*/ 11432 w 77482"/>
                      <a:gd name="connsiteY14" fmla="*/ 7621 h 113048"/>
                      <a:gd name="connsiteX15" fmla="*/ 40646 w 77482"/>
                      <a:gd name="connsiteY15" fmla="*/ 0 h 113048"/>
                      <a:gd name="connsiteX16" fmla="*/ 74942 w 77482"/>
                      <a:gd name="connsiteY16" fmla="*/ 7621 h 113048"/>
                      <a:gd name="connsiteX17" fmla="*/ 68591 w 77482"/>
                      <a:gd name="connsiteY17" fmla="*/ 21593 h 113048"/>
                      <a:gd name="connsiteX18" fmla="*/ 39376 w 77482"/>
                      <a:gd name="connsiteY18" fmla="*/ 15242 h 113048"/>
                      <a:gd name="connsiteX19" fmla="*/ 21593 w 77482"/>
                      <a:gd name="connsiteY19" fmla="*/ 19053 h 113048"/>
                      <a:gd name="connsiteX20" fmla="*/ 15242 w 77482"/>
                      <a:gd name="connsiteY20" fmla="*/ 29215 h 113048"/>
                      <a:gd name="connsiteX21" fmla="*/ 17783 w 77482"/>
                      <a:gd name="connsiteY21" fmla="*/ 36836 h 113048"/>
                      <a:gd name="connsiteX22" fmla="*/ 25404 w 77482"/>
                      <a:gd name="connsiteY22" fmla="*/ 43187 h 113048"/>
                      <a:gd name="connsiteX23" fmla="*/ 44457 w 77482"/>
                      <a:gd name="connsiteY23" fmla="*/ 50808 h 113048"/>
                      <a:gd name="connsiteX24" fmla="*/ 71132 w 77482"/>
                      <a:gd name="connsiteY24" fmla="*/ 64780 h 113048"/>
                      <a:gd name="connsiteX25" fmla="*/ 77483 w 77482"/>
                      <a:gd name="connsiteY25" fmla="*/ 82564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482" h="113048">
                        <a:moveTo>
                          <a:pt x="77483" y="82564"/>
                        </a:moveTo>
                        <a:cubicBezTo>
                          <a:pt x="77483" y="92725"/>
                          <a:pt x="73672" y="100346"/>
                          <a:pt x="66050" y="105427"/>
                        </a:cubicBezTo>
                        <a:cubicBezTo>
                          <a:pt x="58430" y="110508"/>
                          <a:pt x="48268" y="113048"/>
                          <a:pt x="34295" y="113048"/>
                        </a:cubicBezTo>
                        <a:cubicBezTo>
                          <a:pt x="20323" y="113048"/>
                          <a:pt x="8891" y="110508"/>
                          <a:pt x="0" y="106697"/>
                        </a:cubicBezTo>
                        <a:lnTo>
                          <a:pt x="0" y="91455"/>
                        </a:lnTo>
                        <a:cubicBezTo>
                          <a:pt x="5081" y="93995"/>
                          <a:pt x="11432" y="96535"/>
                          <a:pt x="16513" y="97806"/>
                        </a:cubicBezTo>
                        <a:cubicBezTo>
                          <a:pt x="22864" y="99076"/>
                          <a:pt x="27944" y="100346"/>
                          <a:pt x="34295" y="100346"/>
                        </a:cubicBezTo>
                        <a:cubicBezTo>
                          <a:pt x="43187" y="100346"/>
                          <a:pt x="49538" y="99076"/>
                          <a:pt x="54619" y="96535"/>
                        </a:cubicBezTo>
                        <a:cubicBezTo>
                          <a:pt x="59699" y="93995"/>
                          <a:pt x="60970" y="90184"/>
                          <a:pt x="60970" y="83833"/>
                        </a:cubicBezTo>
                        <a:cubicBezTo>
                          <a:pt x="60970" y="80023"/>
                          <a:pt x="59699" y="76212"/>
                          <a:pt x="55889" y="72402"/>
                        </a:cubicBezTo>
                        <a:cubicBezTo>
                          <a:pt x="52078" y="69861"/>
                          <a:pt x="44457" y="66051"/>
                          <a:pt x="34295" y="62240"/>
                        </a:cubicBezTo>
                        <a:cubicBezTo>
                          <a:pt x="24134" y="58429"/>
                          <a:pt x="16513" y="54619"/>
                          <a:pt x="12702" y="52078"/>
                        </a:cubicBezTo>
                        <a:cubicBezTo>
                          <a:pt x="8891" y="49538"/>
                          <a:pt x="5081" y="45727"/>
                          <a:pt x="2540" y="41917"/>
                        </a:cubicBezTo>
                        <a:cubicBezTo>
                          <a:pt x="0" y="38106"/>
                          <a:pt x="0" y="34295"/>
                          <a:pt x="0" y="29215"/>
                        </a:cubicBezTo>
                        <a:cubicBezTo>
                          <a:pt x="0" y="20323"/>
                          <a:pt x="3810" y="13972"/>
                          <a:pt x="11432" y="7621"/>
                        </a:cubicBezTo>
                        <a:cubicBezTo>
                          <a:pt x="19053" y="1270"/>
                          <a:pt x="27944" y="0"/>
                          <a:pt x="40646" y="0"/>
                        </a:cubicBezTo>
                        <a:cubicBezTo>
                          <a:pt x="52078" y="0"/>
                          <a:pt x="63510" y="2540"/>
                          <a:pt x="74942" y="7621"/>
                        </a:cubicBezTo>
                        <a:lnTo>
                          <a:pt x="68591" y="21593"/>
                        </a:lnTo>
                        <a:cubicBezTo>
                          <a:pt x="57159" y="16513"/>
                          <a:pt x="48268" y="15242"/>
                          <a:pt x="39376" y="15242"/>
                        </a:cubicBezTo>
                        <a:cubicBezTo>
                          <a:pt x="31755" y="15242"/>
                          <a:pt x="25404" y="16513"/>
                          <a:pt x="21593" y="19053"/>
                        </a:cubicBezTo>
                        <a:cubicBezTo>
                          <a:pt x="17783" y="21593"/>
                          <a:pt x="15242" y="25404"/>
                          <a:pt x="15242" y="29215"/>
                        </a:cubicBezTo>
                        <a:cubicBezTo>
                          <a:pt x="15242" y="31755"/>
                          <a:pt x="16513" y="34295"/>
                          <a:pt x="17783" y="36836"/>
                        </a:cubicBezTo>
                        <a:cubicBezTo>
                          <a:pt x="19053" y="39376"/>
                          <a:pt x="21593" y="40647"/>
                          <a:pt x="25404" y="43187"/>
                        </a:cubicBezTo>
                        <a:cubicBezTo>
                          <a:pt x="29215" y="44457"/>
                          <a:pt x="35566" y="48268"/>
                          <a:pt x="44457" y="50808"/>
                        </a:cubicBezTo>
                        <a:cubicBezTo>
                          <a:pt x="57159" y="55889"/>
                          <a:pt x="66050" y="59700"/>
                          <a:pt x="71132" y="64780"/>
                        </a:cubicBezTo>
                        <a:cubicBezTo>
                          <a:pt x="74942" y="68591"/>
                          <a:pt x="77483" y="74942"/>
                          <a:pt x="77483" y="82564"/>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43" name="Graphic 3">
                <a:extLst>
                  <a:ext uri="{FF2B5EF4-FFF2-40B4-BE49-F238E27FC236}">
                    <a16:creationId xmlns:a16="http://schemas.microsoft.com/office/drawing/2014/main" id="{7CAF132A-E7C2-4374-B18A-209C4E0F009B}"/>
                  </a:ext>
                </a:extLst>
              </p:cNvPr>
              <p:cNvGrpSpPr/>
              <p:nvPr/>
            </p:nvGrpSpPr>
            <p:grpSpPr>
              <a:xfrm>
                <a:off x="3622886" y="3632256"/>
                <a:ext cx="964085" cy="364548"/>
                <a:chOff x="3622886" y="3632256"/>
                <a:chExt cx="964085" cy="364548"/>
              </a:xfrm>
              <a:solidFill>
                <a:srgbClr val="FFFFFF"/>
              </a:solidFill>
            </p:grpSpPr>
            <p:sp>
              <p:nvSpPr>
                <p:cNvPr id="44" name="Freeform: Shape 43">
                  <a:extLst>
                    <a:ext uri="{FF2B5EF4-FFF2-40B4-BE49-F238E27FC236}">
                      <a16:creationId xmlns:a16="http://schemas.microsoft.com/office/drawing/2014/main" id="{4E898929-4834-48C8-B456-FEFFEEB4D908}"/>
                    </a:ext>
                  </a:extLst>
                </p:cNvPr>
                <p:cNvSpPr/>
                <p:nvPr/>
              </p:nvSpPr>
              <p:spPr>
                <a:xfrm>
                  <a:off x="381468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473DF041-9DF7-4E35-B48D-473257CEABCF}"/>
                    </a:ext>
                  </a:extLst>
                </p:cNvPr>
                <p:cNvSpPr/>
                <p:nvPr/>
              </p:nvSpPr>
              <p:spPr>
                <a:xfrm>
                  <a:off x="393535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508A2DA7-054B-459B-9AAD-D1A4AAA0A9C7}"/>
                    </a:ext>
                  </a:extLst>
                </p:cNvPr>
                <p:cNvSpPr/>
                <p:nvPr/>
              </p:nvSpPr>
              <p:spPr>
                <a:xfrm>
                  <a:off x="399378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7F987904-C8DF-4695-BD84-038FDB0B4801}"/>
                    </a:ext>
                  </a:extLst>
                </p:cNvPr>
                <p:cNvSpPr/>
                <p:nvPr/>
              </p:nvSpPr>
              <p:spPr>
                <a:xfrm>
                  <a:off x="410175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2634BAC1-B44C-4A99-8D21-B19A17E3235C}"/>
                    </a:ext>
                  </a:extLst>
                </p:cNvPr>
                <p:cNvSpPr/>
                <p:nvPr/>
              </p:nvSpPr>
              <p:spPr>
                <a:xfrm>
                  <a:off x="422877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F37E7AD4-1C9C-4E90-A05E-E20072C869CA}"/>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Freeform: Shape 49">
                  <a:extLst>
                    <a:ext uri="{FF2B5EF4-FFF2-40B4-BE49-F238E27FC236}">
                      <a16:creationId xmlns:a16="http://schemas.microsoft.com/office/drawing/2014/main" id="{A9396046-B5D8-4AE5-8EA4-C49D6A0AAD22}"/>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Freeform: Shape 50">
                  <a:extLst>
                    <a:ext uri="{FF2B5EF4-FFF2-40B4-BE49-F238E27FC236}">
                      <a16:creationId xmlns:a16="http://schemas.microsoft.com/office/drawing/2014/main" id="{AF6C867E-602D-4D54-83D3-F41E94E3D4B3}"/>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Freeform: Shape 51">
                  <a:extLst>
                    <a:ext uri="{FF2B5EF4-FFF2-40B4-BE49-F238E27FC236}">
                      <a16:creationId xmlns:a16="http://schemas.microsoft.com/office/drawing/2014/main" id="{C0988A98-0BCA-4869-A125-F75E366B412D}"/>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65B3656E-4C93-44FA-82DA-F7CF5481419D}"/>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Freeform: Shape 53">
                  <a:extLst>
                    <a:ext uri="{FF2B5EF4-FFF2-40B4-BE49-F238E27FC236}">
                      <a16:creationId xmlns:a16="http://schemas.microsoft.com/office/drawing/2014/main" id="{AD171AF1-716D-491B-9C8E-27A552130CC9}"/>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Freeform: Shape 54">
                  <a:extLst>
                    <a:ext uri="{FF2B5EF4-FFF2-40B4-BE49-F238E27FC236}">
                      <a16:creationId xmlns:a16="http://schemas.microsoft.com/office/drawing/2014/main" id="{E9AF5166-E3F7-4282-B3B4-49598EE1EB62}"/>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Freeform: Shape 55">
                  <a:extLst>
                    <a:ext uri="{FF2B5EF4-FFF2-40B4-BE49-F238E27FC236}">
                      <a16:creationId xmlns:a16="http://schemas.microsoft.com/office/drawing/2014/main" id="{24639407-BF6F-4455-B558-1C0E9C467A81}"/>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A0DD6A10-320A-4EBF-9DB4-072191AEB244}"/>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Freeform: Shape 57">
                  <a:extLst>
                    <a:ext uri="{FF2B5EF4-FFF2-40B4-BE49-F238E27FC236}">
                      <a16:creationId xmlns:a16="http://schemas.microsoft.com/office/drawing/2014/main" id="{EABF3370-7EC1-425D-A258-A3E5D327B2FE}"/>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Freeform: Shape 58">
                  <a:extLst>
                    <a:ext uri="{FF2B5EF4-FFF2-40B4-BE49-F238E27FC236}">
                      <a16:creationId xmlns:a16="http://schemas.microsoft.com/office/drawing/2014/main" id="{7D37ADFD-2B72-40CF-8288-5C7F09FB9564}"/>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Freeform: Shape 59">
                  <a:extLst>
                    <a:ext uri="{FF2B5EF4-FFF2-40B4-BE49-F238E27FC236}">
                      <a16:creationId xmlns:a16="http://schemas.microsoft.com/office/drawing/2014/main" id="{9F8F2337-AC7B-4F64-8A3E-3A6DD5BC4883}"/>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61" name="Graphic 3">
                <a:extLst>
                  <a:ext uri="{FF2B5EF4-FFF2-40B4-BE49-F238E27FC236}">
                    <a16:creationId xmlns:a16="http://schemas.microsoft.com/office/drawing/2014/main" id="{7CAF132A-E7C2-4374-B18A-209C4E0F009B}"/>
                  </a:ext>
                </a:extLst>
              </p:cNvPr>
              <p:cNvGrpSpPr/>
              <p:nvPr/>
            </p:nvGrpSpPr>
            <p:grpSpPr>
              <a:xfrm>
                <a:off x="7847588" y="3628446"/>
                <a:ext cx="964085" cy="367089"/>
                <a:chOff x="7847588" y="3628446"/>
                <a:chExt cx="964085" cy="367089"/>
              </a:xfrm>
              <a:solidFill>
                <a:srgbClr val="FFFFFF"/>
              </a:solidFill>
            </p:grpSpPr>
            <p:sp>
              <p:nvSpPr>
                <p:cNvPr id="62" name="Freeform: Shape 61">
                  <a:extLst>
                    <a:ext uri="{FF2B5EF4-FFF2-40B4-BE49-F238E27FC236}">
                      <a16:creationId xmlns:a16="http://schemas.microsoft.com/office/drawing/2014/main" id="{B48B229C-61FD-4805-95CA-93C0EACC7F06}"/>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3" name="Freeform: Shape 62">
                  <a:extLst>
                    <a:ext uri="{FF2B5EF4-FFF2-40B4-BE49-F238E27FC236}">
                      <a16:creationId xmlns:a16="http://schemas.microsoft.com/office/drawing/2014/main" id="{5F299472-7335-41BF-9885-A7E6EAFC22C1}"/>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Freeform: Shape 63">
                  <a:extLst>
                    <a:ext uri="{FF2B5EF4-FFF2-40B4-BE49-F238E27FC236}">
                      <a16:creationId xmlns:a16="http://schemas.microsoft.com/office/drawing/2014/main" id="{869078EB-ED38-49E0-B2BE-809E5DBDA940}"/>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5" name="Freeform: Shape 64">
                  <a:extLst>
                    <a:ext uri="{FF2B5EF4-FFF2-40B4-BE49-F238E27FC236}">
                      <a16:creationId xmlns:a16="http://schemas.microsoft.com/office/drawing/2014/main" id="{2AB4AC50-3CA3-491D-8B32-5238D2AA8D10}"/>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6" name="Freeform: Shape 65">
                  <a:extLst>
                    <a:ext uri="{FF2B5EF4-FFF2-40B4-BE49-F238E27FC236}">
                      <a16:creationId xmlns:a16="http://schemas.microsoft.com/office/drawing/2014/main" id="{9C333F5D-8134-4034-98EC-E1906458B2EF}"/>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Freeform: Shape 66">
                  <a:extLst>
                    <a:ext uri="{FF2B5EF4-FFF2-40B4-BE49-F238E27FC236}">
                      <a16:creationId xmlns:a16="http://schemas.microsoft.com/office/drawing/2014/main" id="{CB44BEDA-8ADB-4E77-A8C9-6836C3202E9A}"/>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Freeform: Shape 67">
                  <a:extLst>
                    <a:ext uri="{FF2B5EF4-FFF2-40B4-BE49-F238E27FC236}">
                      <a16:creationId xmlns:a16="http://schemas.microsoft.com/office/drawing/2014/main" id="{76506CCF-8323-4105-A48D-BF25AF751455}"/>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Freeform: Shape 68">
                  <a:extLst>
                    <a:ext uri="{FF2B5EF4-FFF2-40B4-BE49-F238E27FC236}">
                      <a16:creationId xmlns:a16="http://schemas.microsoft.com/office/drawing/2014/main" id="{F6A8BC4F-0626-4B7F-AFE5-24D554250DF0}"/>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Freeform: Shape 69">
                  <a:extLst>
                    <a:ext uri="{FF2B5EF4-FFF2-40B4-BE49-F238E27FC236}">
                      <a16:creationId xmlns:a16="http://schemas.microsoft.com/office/drawing/2014/main" id="{2AF5BE9F-433B-4956-AE9C-AB4818A1E340}"/>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Freeform: Shape 70">
                  <a:extLst>
                    <a:ext uri="{FF2B5EF4-FFF2-40B4-BE49-F238E27FC236}">
                      <a16:creationId xmlns:a16="http://schemas.microsoft.com/office/drawing/2014/main" id="{D31136EE-9901-4674-985F-F12C8572DFBA}"/>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Freeform: Shape 71">
                  <a:extLst>
                    <a:ext uri="{FF2B5EF4-FFF2-40B4-BE49-F238E27FC236}">
                      <a16:creationId xmlns:a16="http://schemas.microsoft.com/office/drawing/2014/main" id="{2B9C1965-DD5C-41A4-B43B-62C59A213457}"/>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Freeform: Shape 72">
                  <a:extLst>
                    <a:ext uri="{FF2B5EF4-FFF2-40B4-BE49-F238E27FC236}">
                      <a16:creationId xmlns:a16="http://schemas.microsoft.com/office/drawing/2014/main" id="{1EE9F3DB-FE06-4D20-AD9D-58201A30740D}"/>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Freeform: Shape 73">
                  <a:extLst>
                    <a:ext uri="{FF2B5EF4-FFF2-40B4-BE49-F238E27FC236}">
                      <a16:creationId xmlns:a16="http://schemas.microsoft.com/office/drawing/2014/main" id="{F588B309-EEB9-459F-8089-E5A77EE0D8A1}"/>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B05AA331-0C04-4982-9589-D01836F0F815}"/>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1F21BDAD-FB3B-480F-8090-7A7895443EE7}"/>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DF7DCC99-0A60-4976-94A6-040095C32496}"/>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8" name="Freeform: Shape 77">
                  <a:extLst>
                    <a:ext uri="{FF2B5EF4-FFF2-40B4-BE49-F238E27FC236}">
                      <a16:creationId xmlns:a16="http://schemas.microsoft.com/office/drawing/2014/main" id="{979A0F16-1FE0-4903-85C9-0E914DFA99E3}"/>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9" name="Graphic 3">
                <a:extLst>
                  <a:ext uri="{FF2B5EF4-FFF2-40B4-BE49-F238E27FC236}">
                    <a16:creationId xmlns:a16="http://schemas.microsoft.com/office/drawing/2014/main" id="{7CAF132A-E7C2-4374-B18A-209C4E0F009B}"/>
                  </a:ext>
                </a:extLst>
              </p:cNvPr>
              <p:cNvGrpSpPr/>
              <p:nvPr/>
            </p:nvGrpSpPr>
            <p:grpSpPr>
              <a:xfrm>
                <a:off x="5775883" y="3594150"/>
                <a:ext cx="965355" cy="439491"/>
                <a:chOff x="5775883" y="3594150"/>
                <a:chExt cx="965355" cy="439491"/>
              </a:xfrm>
              <a:solidFill>
                <a:srgbClr val="FFFFFF"/>
              </a:solidFill>
            </p:grpSpPr>
            <p:sp>
              <p:nvSpPr>
                <p:cNvPr id="80" name="Freeform: Shape 79">
                  <a:extLst>
                    <a:ext uri="{FF2B5EF4-FFF2-40B4-BE49-F238E27FC236}">
                      <a16:creationId xmlns:a16="http://schemas.microsoft.com/office/drawing/2014/main" id="{E9FF421D-6EFB-44DA-90A6-ACCC61B2B3BE}"/>
                    </a:ext>
                  </a:extLst>
                </p:cNvPr>
                <p:cNvSpPr/>
                <p:nvPr/>
              </p:nvSpPr>
              <p:spPr>
                <a:xfrm>
                  <a:off x="582288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1" name="Freeform: Shape 80">
                  <a:extLst>
                    <a:ext uri="{FF2B5EF4-FFF2-40B4-BE49-F238E27FC236}">
                      <a16:creationId xmlns:a16="http://schemas.microsoft.com/office/drawing/2014/main" id="{3E1B3BC8-9253-462C-997E-7D9D7CB01063}"/>
                    </a:ext>
                  </a:extLst>
                </p:cNvPr>
                <p:cNvSpPr/>
                <p:nvPr/>
              </p:nvSpPr>
              <p:spPr>
                <a:xfrm>
                  <a:off x="600579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Shape 81">
                  <a:extLst>
                    <a:ext uri="{FF2B5EF4-FFF2-40B4-BE49-F238E27FC236}">
                      <a16:creationId xmlns:a16="http://schemas.microsoft.com/office/drawing/2014/main" id="{3E72411C-9D91-40E0-BCE9-ED655AB560B3}"/>
                    </a:ext>
                  </a:extLst>
                </p:cNvPr>
                <p:cNvSpPr/>
                <p:nvPr/>
              </p:nvSpPr>
              <p:spPr>
                <a:xfrm>
                  <a:off x="6083273" y="3594150"/>
                  <a:ext cx="147343" cy="223556"/>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3" name="Freeform: Shape 82">
                  <a:extLst>
                    <a:ext uri="{FF2B5EF4-FFF2-40B4-BE49-F238E27FC236}">
                      <a16:creationId xmlns:a16="http://schemas.microsoft.com/office/drawing/2014/main" id="{27E3CB3C-60E4-44E0-8834-EE89ED20BE80}"/>
                    </a:ext>
                  </a:extLst>
                </p:cNvPr>
                <p:cNvSpPr/>
                <p:nvPr/>
              </p:nvSpPr>
              <p:spPr>
                <a:xfrm>
                  <a:off x="626618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B4D97B0D-5FC1-40D8-BA95-B903E6654A3B}"/>
                    </a:ext>
                  </a:extLst>
                </p:cNvPr>
                <p:cNvSpPr/>
                <p:nvPr/>
              </p:nvSpPr>
              <p:spPr>
                <a:xfrm>
                  <a:off x="644655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Freeform: Shape 84">
                  <a:extLst>
                    <a:ext uri="{FF2B5EF4-FFF2-40B4-BE49-F238E27FC236}">
                      <a16:creationId xmlns:a16="http://schemas.microsoft.com/office/drawing/2014/main" id="{A7D4690D-9590-48AE-9B25-D744B1539541}"/>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Freeform: Shape 85">
                  <a:extLst>
                    <a:ext uri="{FF2B5EF4-FFF2-40B4-BE49-F238E27FC236}">
                      <a16:creationId xmlns:a16="http://schemas.microsoft.com/office/drawing/2014/main" id="{8DEA1309-73E3-408C-930D-F9E44D5122BD}"/>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B8054601-8B6A-4D67-8EC2-3677D453E8A8}"/>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8" name="Freeform: Shape 87">
                  <a:extLst>
                    <a:ext uri="{FF2B5EF4-FFF2-40B4-BE49-F238E27FC236}">
                      <a16:creationId xmlns:a16="http://schemas.microsoft.com/office/drawing/2014/main" id="{7F860C8B-A8CF-45CF-84EB-7B03CEFBB867}"/>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9" name="Freeform: Shape 88">
                  <a:extLst>
                    <a:ext uri="{FF2B5EF4-FFF2-40B4-BE49-F238E27FC236}">
                      <a16:creationId xmlns:a16="http://schemas.microsoft.com/office/drawing/2014/main" id="{856A9555-4E3B-4FCA-8363-1847BA851183}"/>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0" name="Freeform: Shape 89">
                  <a:extLst>
                    <a:ext uri="{FF2B5EF4-FFF2-40B4-BE49-F238E27FC236}">
                      <a16:creationId xmlns:a16="http://schemas.microsoft.com/office/drawing/2014/main" id="{35249D3D-0DC3-4BDF-953F-492E71F2D907}"/>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Shape 90">
                  <a:extLst>
                    <a:ext uri="{FF2B5EF4-FFF2-40B4-BE49-F238E27FC236}">
                      <a16:creationId xmlns:a16="http://schemas.microsoft.com/office/drawing/2014/main" id="{C61CBAE3-EB97-49E4-8164-6D2C61ADA7A7}"/>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Freeform: Shape 91">
                  <a:extLst>
                    <a:ext uri="{FF2B5EF4-FFF2-40B4-BE49-F238E27FC236}">
                      <a16:creationId xmlns:a16="http://schemas.microsoft.com/office/drawing/2014/main" id="{2B12A53F-0347-45E1-AD9B-04F05A249109}"/>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Shape 92">
                  <a:extLst>
                    <a:ext uri="{FF2B5EF4-FFF2-40B4-BE49-F238E27FC236}">
                      <a16:creationId xmlns:a16="http://schemas.microsoft.com/office/drawing/2014/main" id="{ADDE2925-B60B-46DE-A76F-FD11D55D01C4}"/>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Shape 93">
                  <a:extLst>
                    <a:ext uri="{FF2B5EF4-FFF2-40B4-BE49-F238E27FC236}">
                      <a16:creationId xmlns:a16="http://schemas.microsoft.com/office/drawing/2014/main" id="{B23D42EB-7981-484E-83C7-9567BD9E046D}"/>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5" name="Freeform: Shape 94">
                  <a:extLst>
                    <a:ext uri="{FF2B5EF4-FFF2-40B4-BE49-F238E27FC236}">
                      <a16:creationId xmlns:a16="http://schemas.microsoft.com/office/drawing/2014/main" id="{E1F54AB4-A279-49B2-8AE6-876FD45127D7}"/>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6" name="Freeform: Shape 95">
                  <a:extLst>
                    <a:ext uri="{FF2B5EF4-FFF2-40B4-BE49-F238E27FC236}">
                      <a16:creationId xmlns:a16="http://schemas.microsoft.com/office/drawing/2014/main" id="{232C3EE0-F76C-42D6-BA85-C081F7B2F967}"/>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97" name="Freeform: Shape 96">
                <a:extLst>
                  <a:ext uri="{FF2B5EF4-FFF2-40B4-BE49-F238E27FC236}">
                    <a16:creationId xmlns:a16="http://schemas.microsoft.com/office/drawing/2014/main" id="{54553382-83E7-4B41-94C9-EBB906C895B4}"/>
                  </a:ext>
                </a:extLst>
              </p:cNvPr>
              <p:cNvSpPr/>
              <p:nvPr/>
            </p:nvSpPr>
            <p:spPr>
              <a:xfrm>
                <a:off x="3514918" y="2993343"/>
                <a:ext cx="297227" cy="57032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8" name="Freeform: Shape 97">
                <a:extLst>
                  <a:ext uri="{FF2B5EF4-FFF2-40B4-BE49-F238E27FC236}">
                    <a16:creationId xmlns:a16="http://schemas.microsoft.com/office/drawing/2014/main" id="{E091AF9C-1316-42C1-8019-9F430E0B2551}"/>
                  </a:ext>
                </a:extLst>
              </p:cNvPr>
              <p:cNvSpPr/>
              <p:nvPr/>
            </p:nvSpPr>
            <p:spPr>
              <a:xfrm>
                <a:off x="3697828" y="3119094"/>
                <a:ext cx="522561" cy="405219"/>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9" name="Freeform: Shape 98">
                <a:extLst>
                  <a:ext uri="{FF2B5EF4-FFF2-40B4-BE49-F238E27FC236}">
                    <a16:creationId xmlns:a16="http://schemas.microsoft.com/office/drawing/2014/main" id="{8F8FD7B9-6600-4DF2-ACBF-5D13A3D5089A}"/>
                  </a:ext>
                </a:extLst>
              </p:cNvPr>
              <p:cNvSpPr/>
              <p:nvPr/>
            </p:nvSpPr>
            <p:spPr>
              <a:xfrm>
                <a:off x="4037106" y="3343463"/>
                <a:ext cx="113372" cy="113962"/>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0" name="Freeform: Shape 99">
                <a:extLst>
                  <a:ext uri="{FF2B5EF4-FFF2-40B4-BE49-F238E27FC236}">
                    <a16:creationId xmlns:a16="http://schemas.microsoft.com/office/drawing/2014/main" id="{43DC54E2-4D26-4455-9232-AD0C29BC6ECC}"/>
                  </a:ext>
                </a:extLst>
              </p:cNvPr>
              <p:cNvSpPr/>
              <p:nvPr/>
            </p:nvSpPr>
            <p:spPr>
              <a:xfrm>
                <a:off x="7735810" y="3141957"/>
                <a:ext cx="224826" cy="41789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1" name="Freeform: Shape 100">
                <a:extLst>
                  <a:ext uri="{FF2B5EF4-FFF2-40B4-BE49-F238E27FC236}">
                    <a16:creationId xmlns:a16="http://schemas.microsoft.com/office/drawing/2014/main" id="{254C9156-2D4D-410F-B17D-D9F09902AD0C}"/>
                  </a:ext>
                </a:extLst>
              </p:cNvPr>
              <p:cNvSpPr/>
              <p:nvPr/>
            </p:nvSpPr>
            <p:spPr>
              <a:xfrm>
                <a:off x="7832345" y="3263897"/>
                <a:ext cx="602265" cy="252364"/>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C384BC81-D10C-4A1D-9ECE-999F9305B8DC}"/>
                  </a:ext>
                </a:extLst>
              </p:cNvPr>
              <p:cNvSpPr/>
              <p:nvPr/>
            </p:nvSpPr>
            <p:spPr>
              <a:xfrm>
                <a:off x="8252029" y="3332798"/>
                <a:ext cx="113610" cy="113698"/>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07" name="Group 106">
              <a:extLst>
                <a:ext uri="{FF2B5EF4-FFF2-40B4-BE49-F238E27FC236}">
                  <a16:creationId xmlns:a16="http://schemas.microsoft.com/office/drawing/2014/main" id="{E02EB696-B569-4641-B916-35F8CF404345}"/>
                </a:ext>
              </a:extLst>
            </p:cNvPr>
            <p:cNvGrpSpPr/>
            <p:nvPr/>
          </p:nvGrpSpPr>
          <p:grpSpPr>
            <a:xfrm>
              <a:off x="1260323" y="4557846"/>
              <a:ext cx="4503222" cy="1144904"/>
              <a:chOff x="950586" y="4544278"/>
              <a:chExt cx="4503222" cy="1144904"/>
            </a:xfrm>
          </p:grpSpPr>
          <p:sp>
            <p:nvSpPr>
              <p:cNvPr id="103" name="Text Placeholder 1">
                <a:extLst>
                  <a:ext uri="{FF2B5EF4-FFF2-40B4-BE49-F238E27FC236}">
                    <a16:creationId xmlns:a16="http://schemas.microsoft.com/office/drawing/2014/main" id="{BF4375AF-FE1D-478B-9552-1AC911717BCD}"/>
                  </a:ext>
                </a:extLst>
              </p:cNvPr>
              <p:cNvSpPr txBox="1">
                <a:spLocks/>
              </p:cNvSpPr>
              <p:nvPr/>
            </p:nvSpPr>
            <p:spPr>
              <a:xfrm>
                <a:off x="950586" y="4544278"/>
                <a:ext cx="4466574"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&gt;10X </a:t>
                </a:r>
                <a:r>
                  <a:rPr kumimoji="0" lang="en-US" sz="24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faster than Node.js</a:t>
                </a:r>
              </a:p>
            </p:txBody>
          </p:sp>
          <p:sp>
            <p:nvSpPr>
              <p:cNvPr id="106" name="TextBox 105">
                <a:extLst>
                  <a:ext uri="{FF2B5EF4-FFF2-40B4-BE49-F238E27FC236}">
                    <a16:creationId xmlns:a16="http://schemas.microsoft.com/office/drawing/2014/main" id="{B19720E6-38C7-4C46-B2E5-AD3CBBA1DB7E}"/>
                  </a:ext>
                </a:extLst>
              </p:cNvPr>
              <p:cNvSpPr txBox="1"/>
              <p:nvPr/>
            </p:nvSpPr>
            <p:spPr>
              <a:xfrm>
                <a:off x="1040930" y="5376623"/>
                <a:ext cx="4412878" cy="3125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ASP.NET Core web framework</a:t>
                </a:r>
              </a:p>
            </p:txBody>
          </p:sp>
        </p:grpSp>
      </p:grpSp>
      <p:sp>
        <p:nvSpPr>
          <p:cNvPr id="133" name="TextBox 132">
            <a:extLst>
              <a:ext uri="{FF2B5EF4-FFF2-40B4-BE49-F238E27FC236}">
                <a16:creationId xmlns:a16="http://schemas.microsoft.com/office/drawing/2014/main" id="{65EB649A-74EA-4910-85B6-46DD53B97219}"/>
              </a:ext>
            </a:extLst>
          </p:cNvPr>
          <p:cNvSpPr txBox="1"/>
          <p:nvPr/>
        </p:nvSpPr>
        <p:spPr>
          <a:xfrm>
            <a:off x="465909" y="6400800"/>
            <a:ext cx="1011385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https://www.techempower.com/benchmarks/#section=test&amp;runid=3fc99e53-f60d-428e-9937-e809880d3da2&amp;hw=ph&amp;test=fortune&amp;a=2&amp;o=e</a:t>
            </a:r>
            <a:r>
              <a:rPr kumimoji="0" lang="en-US" sz="1000" b="0" i="0"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p>
        </p:txBody>
      </p:sp>
      <p:sp>
        <p:nvSpPr>
          <p:cNvPr id="4" name="TextBox 3">
            <a:extLst>
              <a:ext uri="{FF2B5EF4-FFF2-40B4-BE49-F238E27FC236}">
                <a16:creationId xmlns:a16="http://schemas.microsoft.com/office/drawing/2014/main" id="{2C95B1FE-F129-4719-A6DA-7389D7D550B3}"/>
              </a:ext>
            </a:extLst>
          </p:cNvPr>
          <p:cNvSpPr txBox="1"/>
          <p:nvPr/>
        </p:nvSpPr>
        <p:spPr>
          <a:xfrm>
            <a:off x="557225" y="6080060"/>
            <a:ext cx="46968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6E6E6">
                    <a:lumMod val="50000"/>
                  </a:srgbClr>
                </a:solidFill>
                <a:effectLst/>
                <a:uLnTx/>
                <a:uFillTx/>
                <a:latin typeface="Segoe UI"/>
                <a:ea typeface="+mn-ea"/>
                <a:cs typeface="+mn-cs"/>
              </a:rPr>
              <a:t>Sources:</a:t>
            </a:r>
          </a:p>
        </p:txBody>
      </p:sp>
      <p:pic>
        <p:nvPicPr>
          <p:cNvPr id="110" name="Graphic 109">
            <a:extLst>
              <a:ext uri="{FF2B5EF4-FFF2-40B4-BE49-F238E27FC236}">
                <a16:creationId xmlns:a16="http://schemas.microsoft.com/office/drawing/2014/main" id="{AB779D88-6875-483A-B35D-A49AC3996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2371" y="6070384"/>
            <a:ext cx="2099693" cy="1049847"/>
          </a:xfrm>
          <a:prstGeom prst="rect">
            <a:avLst/>
          </a:prstGeom>
        </p:spPr>
      </p:pic>
      <p:sp>
        <p:nvSpPr>
          <p:cNvPr id="121" name="Text Placeholder 1">
            <a:extLst>
              <a:ext uri="{FF2B5EF4-FFF2-40B4-BE49-F238E27FC236}">
                <a16:creationId xmlns:a16="http://schemas.microsoft.com/office/drawing/2014/main" id="{B0CBB18C-8074-4705-B1C5-7E1882DA08B7}"/>
              </a:ext>
            </a:extLst>
          </p:cNvPr>
          <p:cNvSpPr txBox="1">
            <a:spLocks/>
          </p:cNvSpPr>
          <p:nvPr/>
        </p:nvSpPr>
        <p:spPr>
          <a:xfrm>
            <a:off x="10587641" y="2126515"/>
            <a:ext cx="1379522" cy="5539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4000" b="0" i="0" u="none" strike="noStrike" kern="1200" cap="none" spc="-50" normalizeH="0" baseline="0" noProof="0" dirty="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+92%</a:t>
            </a:r>
          </a:p>
        </p:txBody>
      </p:sp>
      <p:graphicFrame>
        <p:nvGraphicFramePr>
          <p:cNvPr id="122" name="Chart 121">
            <a:extLst>
              <a:ext uri="{FF2B5EF4-FFF2-40B4-BE49-F238E27FC236}">
                <a16:creationId xmlns:a16="http://schemas.microsoft.com/office/drawing/2014/main" id="{C75764D1-9E5E-4DF9-A9A6-03559D5253BE}"/>
              </a:ext>
            </a:extLst>
          </p:cNvPr>
          <p:cNvGraphicFramePr>
            <a:graphicFrameLocks/>
          </p:cNvGraphicFramePr>
          <p:nvPr/>
        </p:nvGraphicFramePr>
        <p:xfrm>
          <a:off x="7164527" y="932558"/>
          <a:ext cx="3731140" cy="4011115"/>
        </p:xfrm>
        <a:graphic>
          <a:graphicData uri="http://schemas.openxmlformats.org/drawingml/2006/chart">
            <c:chart xmlns:c="http://schemas.openxmlformats.org/drawingml/2006/chart" xmlns:r="http://schemas.openxmlformats.org/officeDocument/2006/relationships" r:id="rId7"/>
          </a:graphicData>
        </a:graphic>
      </p:graphicFrame>
      <p:cxnSp>
        <p:nvCxnSpPr>
          <p:cNvPr id="123" name="Straight Arrow Connector 122">
            <a:extLst>
              <a:ext uri="{FF2B5EF4-FFF2-40B4-BE49-F238E27FC236}">
                <a16:creationId xmlns:a16="http://schemas.microsoft.com/office/drawing/2014/main" id="{9D1C621D-F10F-4672-8EB1-2DE15358582B}"/>
              </a:ext>
            </a:extLst>
          </p:cNvPr>
          <p:cNvCxnSpPr>
            <a:cxnSpLocks/>
          </p:cNvCxnSpPr>
          <p:nvPr/>
        </p:nvCxnSpPr>
        <p:spPr>
          <a:xfrm>
            <a:off x="10364733" y="1710965"/>
            <a:ext cx="0" cy="122715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F6D6B4E-D2E7-4009-B4BF-E8A29F504A72}"/>
              </a:ext>
            </a:extLst>
          </p:cNvPr>
          <p:cNvSpPr txBox="1"/>
          <p:nvPr/>
        </p:nvSpPr>
        <p:spPr>
          <a:xfrm>
            <a:off x="6342354" y="5004443"/>
            <a:ext cx="537028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Entity Framework Core Performance </a:t>
            </a:r>
          </a:p>
        </p:txBody>
      </p:sp>
    </p:spTree>
    <p:extLst>
      <p:ext uri="{BB962C8B-B14F-4D97-AF65-F5344CB8AC3E}">
        <p14:creationId xmlns:p14="http://schemas.microsoft.com/office/powerpoint/2010/main" val="56027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500" spd="-100000" fill="hold"/>
                                        <p:tgtEl>
                                          <p:spTgt spid="1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9BE70D0-58EF-4D06-B850-14A79CDA4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223597" y="692254"/>
            <a:ext cx="10515600" cy="1325563"/>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5"/>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6"/>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7"/>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8"/>
          <a:srcRect l="937" r="937"/>
          <a:stretch>
            <a:fillRect/>
          </a:stretch>
        </p:blipFill>
        <p:spPr>
          <a:xfrm>
            <a:off x="708070" y="1015281"/>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sp>
        <p:nvSpPr>
          <p:cNvPr id="28" name="Rectangle: Rounded Corners 4">
            <a:extLst>
              <a:ext uri="{FF2B5EF4-FFF2-40B4-BE49-F238E27FC236}">
                <a16:creationId xmlns:a16="http://schemas.microsoft.com/office/drawing/2014/main" id="{B98CFDEC-AE95-4BD7-9450-198F171F158A}"/>
              </a:ext>
            </a:extLst>
          </p:cNvPr>
          <p:cNvSpPr/>
          <p:nvPr/>
        </p:nvSpPr>
        <p:spPr bwMode="auto">
          <a:xfrm>
            <a:off x="714818" y="485105"/>
            <a:ext cx="170180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10"/>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338318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par>
                                <p:cTn id="10" presetID="42" presetClass="path" presetSubtype="0" decel="100000" fill="hold" grpId="1" nodeType="withEffect">
                                  <p:stCondLst>
                                    <p:cond delay="0"/>
                                  </p:stCondLst>
                                  <p:childTnLst>
                                    <p:animMotion origin="layout" path="M 2.08333E-6 2.96296E-6 L 2.08333E-6 0.03842 " pathEditMode="relative" rAng="0" ptsTypes="AA">
                                      <p:cBhvr>
                                        <p:cTn id="11" dur="500" spd="-100000" fill="hold"/>
                                        <p:tgtEl>
                                          <p:spTgt spid="2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The future of .NET Framework </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4308872"/>
          </a:xfrm>
          <a:prstGeom prst="rect">
            <a:avLst/>
          </a:prstGeom>
          <a:noFill/>
        </p:spPr>
        <p:txBody>
          <a:bodyPr wrap="square">
            <a:spAutoFit/>
          </a:bodyPr>
          <a:lstStyle/>
          <a:p>
            <a:pPr marL="335915" indent="-335915"/>
            <a:r>
              <a:rPr lang="en-US" sz="3200" dirty="0"/>
              <a:t>.NET Framework 4.8 is the last major version of .NET Framework on Windows</a:t>
            </a:r>
          </a:p>
          <a:p>
            <a:pPr marL="335915" indent="-335915"/>
            <a:r>
              <a:rPr lang="en-US" sz="3200" dirty="0"/>
              <a:t>Support policy remains the same:</a:t>
            </a:r>
          </a:p>
          <a:p>
            <a:pPr marL="564515" lvl="1" indent="-335915"/>
            <a:r>
              <a:rPr lang="en-US" sz="2400" dirty="0"/>
              <a:t>Will always be in Windows</a:t>
            </a:r>
          </a:p>
          <a:p>
            <a:pPr marL="564515" lvl="1" indent="-335915"/>
            <a:r>
              <a:rPr lang="en-US" sz="2400" dirty="0"/>
              <a:t>Will be patched with Windows</a:t>
            </a:r>
          </a:p>
          <a:p>
            <a:pPr marL="564515" lvl="1" indent="-335915"/>
            <a:r>
              <a:rPr lang="en-US" sz="2400" dirty="0"/>
              <a:t>Will be supported with Windows</a:t>
            </a:r>
          </a:p>
          <a:p>
            <a:r>
              <a:rPr lang="en-US" sz="3200" dirty="0"/>
              <a:t>Keep existing applications on .NET Framework</a:t>
            </a:r>
          </a:p>
          <a:p>
            <a:r>
              <a:rPr lang="en-US" sz="3200" dirty="0"/>
              <a:t>Recommend .NET 6 for new applications</a:t>
            </a:r>
          </a:p>
          <a:p>
            <a:pPr marL="335915" indent="-335915"/>
            <a:endParaRPr lang="en-US" sz="2400" dirty="0"/>
          </a:p>
          <a:p>
            <a:pPr marL="572135" lvl="1" indent="-236220"/>
            <a:endParaRPr lang="en-US" dirty="0">
              <a:cs typeface="Segoe UI"/>
            </a:endParaRPr>
          </a:p>
        </p:txBody>
      </p:sp>
    </p:spTree>
    <p:extLst>
      <p:ext uri="{BB962C8B-B14F-4D97-AF65-F5344CB8AC3E}">
        <p14:creationId xmlns:p14="http://schemas.microsoft.com/office/powerpoint/2010/main" val="39774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What comes next for .NET?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344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5C522406-69F3-4E04-8D5A-D2461DC35F20}"/>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4.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4207</Words>
  <Application>Microsoft Office PowerPoint</Application>
  <PresentationFormat>Widescreen</PresentationFormat>
  <Paragraphs>574</Paragraphs>
  <Slides>36</Slides>
  <Notes>34</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36</vt:i4>
      </vt:variant>
    </vt:vector>
  </HeadingPairs>
  <TitlesOfParts>
    <vt:vector size="51" baseType="lpstr">
      <vt:lpstr>Arial</vt:lpstr>
      <vt:lpstr>Calibri</vt:lpstr>
      <vt:lpstr>Calibri Light</vt:lpstr>
      <vt:lpstr>Consolas</vt:lpstr>
      <vt:lpstr>Open Sans</vt:lpstr>
      <vt:lpstr>Segoe UI</vt:lpstr>
      <vt:lpstr>Segoe UI Light</vt:lpstr>
      <vt:lpstr>Segoe UI Semibold</vt:lpstr>
      <vt:lpstr>Symbol</vt:lpstr>
      <vt:lpstr>Wingdings</vt:lpstr>
      <vt:lpstr>9-51056_Build 2019 Breakout_White Template</vt:lpstr>
      <vt:lpstr>9-51056_Build 2019 Breakout_Black Template</vt:lpstr>
      <vt:lpstr>1_9-51056_Build 2019 Breakout_White Template</vt:lpstr>
      <vt:lpstr>5_Office Theme</vt:lpstr>
      <vt:lpstr>3_Office Theme</vt:lpstr>
      <vt:lpstr>.NET Overview and Tools</vt:lpstr>
      <vt:lpstr>PowerPoint Presentation</vt:lpstr>
      <vt:lpstr>.NET ecosystem momentum </vt:lpstr>
      <vt:lpstr>.NET 6 Performance</vt:lpstr>
      <vt:lpstr>Visual Studio 2022</vt:lpstr>
      <vt:lpstr>The future of .NET Framework </vt:lpstr>
      <vt:lpstr>What comes next for .NET?</vt:lpstr>
      <vt:lpstr>The .NET Roadmap</vt:lpstr>
      <vt:lpstr>The .NET Roadmap</vt:lpstr>
      <vt:lpstr>PowerPoint Presentation</vt:lpstr>
      <vt:lpstr>.NET 6</vt:lpstr>
      <vt:lpstr>.NET 6 Project System</vt:lpstr>
      <vt:lpstr>.NET 6 Themes</vt:lpstr>
      <vt:lpstr>Sample Source Code - .NET 5</vt:lpstr>
      <vt:lpstr>Sample Source Code - .NET 6</vt:lpstr>
      <vt:lpstr>CSProj – default console template</vt:lpstr>
      <vt:lpstr>CSProj – default Web template</vt:lpstr>
      <vt:lpstr>Modern client development</vt:lpstr>
      <vt:lpstr>Blazor – full stack web apps with .NET</vt:lpstr>
      <vt:lpstr>Blazor Fluent UI Components</vt:lpstr>
      <vt:lpstr>.NET Multi-platform App UI</vt:lpstr>
      <vt:lpstr>Hybrid apps with Blazor &amp; .NET MAUI</vt:lpstr>
      <vt:lpstr>Simplified development </vt:lpstr>
      <vt:lpstr>Hot reload everywhere</vt:lpstr>
      <vt:lpstr>Simplify your code with C# 10</vt:lpstr>
      <vt:lpstr>Minimal APIs for cloud native apps </vt:lpstr>
      <vt:lpstr>.NET Upgrade Assistant</vt:lpstr>
      <vt:lpstr>What is not in .NET 6?</vt:lpstr>
      <vt:lpstr>.NET Schedule</vt:lpstr>
      <vt:lpstr>.NET CLI</vt:lpstr>
      <vt:lpstr>What are the .NET command-line tools?</vt:lpstr>
      <vt:lpstr>CLI commands: basic architecture </vt:lpstr>
      <vt:lpstr>CLI commands: architecture explained</vt:lpstr>
      <vt:lpstr>.NET SDK Commandline Usage (1/2)</vt:lpstr>
      <vt:lpstr>.NET SDK Commandline Usage (2/2)</vt:lpstr>
      <vt:lpstr>Get started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Overview and Tools</dc:title>
  <dc:creator>Jon Galloway</dc:creator>
  <cp:lastModifiedBy>Isaac Levin (.NET Foundation)</cp:lastModifiedBy>
  <cp:revision>7</cp:revision>
  <dcterms:created xsi:type="dcterms:W3CDTF">2019-05-20T04:44:17Z</dcterms:created>
  <dcterms:modified xsi:type="dcterms:W3CDTF">2021-11-27T14:19:44Z</dcterms:modified>
</cp:coreProperties>
</file>